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7" r:id="rId3"/>
    <p:sldId id="277" r:id="rId4"/>
    <p:sldId id="258" r:id="rId5"/>
    <p:sldId id="289" r:id="rId6"/>
    <p:sldId id="294" r:id="rId7"/>
    <p:sldId id="263" r:id="rId8"/>
    <p:sldId id="284" r:id="rId9"/>
    <p:sldId id="295" r:id="rId10"/>
    <p:sldId id="296" r:id="rId11"/>
    <p:sldId id="297" r:id="rId12"/>
    <p:sldId id="283" r:id="rId13"/>
    <p:sldId id="292" r:id="rId14"/>
    <p:sldId id="298" r:id="rId15"/>
    <p:sldId id="299" r:id="rId16"/>
    <p:sldId id="301" r:id="rId17"/>
    <p:sldId id="291" r:id="rId18"/>
    <p:sldId id="261" r:id="rId19"/>
    <p:sldId id="28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975" autoAdjust="0"/>
  </p:normalViewPr>
  <p:slideViewPr>
    <p:cSldViewPr>
      <p:cViewPr varScale="1">
        <p:scale>
          <a:sx n="68" d="100"/>
          <a:sy n="68" d="100"/>
        </p:scale>
        <p:origin x="-5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D65BD-232F-4727-9DE6-4BCA9EE28A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18.11.2017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18.11.2017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18.11.2017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18.11.2017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/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182880" indent="0" algn="ctr">
              <a:buNone/>
            </a:pPr>
            <a:r>
              <a:rPr lang="ru-RU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Рисунок 3" descr="deti-1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104" y="2924943"/>
            <a:ext cx="2957728" cy="445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3" descr="deti-1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652120" y="2784226"/>
            <a:ext cx="3491880" cy="4359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42910" y="1285860"/>
            <a:ext cx="7776864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«Этот удивительный мир»</a:t>
            </a:r>
          </a:p>
          <a:p>
            <a:pPr algn="ctr"/>
            <a:endParaRPr lang="ru-RU" sz="4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Опытно-экспериментальная деятельность </a:t>
            </a: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 детьми старшей группы</a:t>
            </a:r>
          </a:p>
          <a:p>
            <a:pPr algn="ctr"/>
            <a:endParaRPr lang="ru-RU" sz="2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Организовали воспитатели </a:t>
            </a:r>
          </a:p>
          <a:p>
            <a:pPr algn="ctr"/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д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етского сада «Колосок»-</a:t>
            </a:r>
          </a:p>
          <a:p>
            <a:pPr algn="ctr"/>
            <a:r>
              <a:rPr lang="ru-RU" sz="2400" u="sng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Бизяева</a:t>
            </a:r>
            <a:r>
              <a:rPr lang="ru-RU" sz="2400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Татьяна Петровна</a:t>
            </a:r>
          </a:p>
          <a:p>
            <a:pPr algn="ctr"/>
            <a:r>
              <a:rPr lang="ru-RU" sz="2400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Соболькова Ольга Сергеевна</a:t>
            </a:r>
          </a:p>
          <a:p>
            <a:pPr algn="ctr"/>
            <a:endParaRPr lang="ru-RU" sz="2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endParaRPr lang="ru-RU" sz="2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endParaRPr lang="ru-RU" sz="2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2017 г.</a:t>
            </a: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Рисунок 3" descr="37r3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290"/>
            <a:ext cx="12033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1676400" y="228600"/>
            <a:ext cx="54229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МКДОУ АГО «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Ачитский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детский сад «Улыбка» - </a:t>
            </a:r>
          </a:p>
          <a:p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Филиал «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Афанасьевский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детский сад «Колосок»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552199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85728"/>
            <a:ext cx="8429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А когда температура воздуха приближается</a:t>
            </a:r>
          </a:p>
          <a:p>
            <a:pPr algn="ctr"/>
            <a:r>
              <a:rPr lang="ru-RU" sz="2400" dirty="0" smtClean="0"/>
              <a:t> к нулю снег делается мягким и липким</a:t>
            </a:r>
          </a:p>
          <a:p>
            <a:pPr algn="ctr"/>
            <a:r>
              <a:rPr lang="ru-RU" sz="2400" dirty="0" smtClean="0"/>
              <a:t> из него можно слепить снеговиков</a:t>
            </a:r>
            <a:endParaRPr lang="ru-RU" sz="2400" dirty="0"/>
          </a:p>
        </p:txBody>
      </p:sp>
      <p:pic>
        <p:nvPicPr>
          <p:cNvPr id="3" name="Picture 9" descr="экспериментирование 0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85786" y="1643050"/>
            <a:ext cx="2914650" cy="2185988"/>
          </a:xfrm>
          <a:prstGeom prst="rect">
            <a:avLst/>
          </a:prstGeom>
          <a:noFill/>
        </p:spPr>
      </p:pic>
      <p:pic>
        <p:nvPicPr>
          <p:cNvPr id="4" name="Picture 12" descr="экспериментирование 0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928794" y="4071942"/>
            <a:ext cx="1641475" cy="2187575"/>
          </a:xfrm>
          <a:prstGeom prst="rect">
            <a:avLst/>
          </a:prstGeom>
          <a:noFill/>
        </p:spPr>
      </p:pic>
      <p:pic>
        <p:nvPicPr>
          <p:cNvPr id="5" name="Picture 13" descr="экспериментирование 0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286248" y="2285992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214290"/>
            <a:ext cx="68580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Снег тает на ладошках, превращаясь в воду</a:t>
            </a:r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" name="Picture 9" descr="экспериментирование 0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04917" y="1428736"/>
            <a:ext cx="2914650" cy="2185988"/>
          </a:xfrm>
          <a:prstGeom prst="rect">
            <a:avLst/>
          </a:prstGeom>
          <a:noFill/>
        </p:spPr>
      </p:pic>
      <p:pic>
        <p:nvPicPr>
          <p:cNvPr id="4" name="Picture 10" descr="экспериментирование 0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214942" y="1428736"/>
            <a:ext cx="1639888" cy="2185988"/>
          </a:xfrm>
          <a:prstGeom prst="rect">
            <a:avLst/>
          </a:prstGeom>
          <a:noFill/>
        </p:spPr>
      </p:pic>
      <p:pic>
        <p:nvPicPr>
          <p:cNvPr id="5" name="Picture 11" descr="экспериментирование 00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841505" y="3767124"/>
            <a:ext cx="1641475" cy="2187575"/>
          </a:xfrm>
          <a:prstGeom prst="rect">
            <a:avLst/>
          </a:prstGeom>
          <a:noFill/>
        </p:spPr>
      </p:pic>
      <p:pic>
        <p:nvPicPr>
          <p:cNvPr id="6" name="Picture 12" descr="экспериментирование 00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833942" y="4171936"/>
            <a:ext cx="2916238" cy="21875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55576" y="45717"/>
            <a:ext cx="7967439" cy="1151034"/>
          </a:xfrm>
        </p:spPr>
        <p:txBody>
          <a:bodyPr/>
          <a:lstStyle/>
          <a:p>
            <a:pPr algn="ctr">
              <a:buNone/>
            </a:pPr>
            <a:r>
              <a:rPr lang="ru-RU" sz="40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Опыт с водой </a:t>
            </a:r>
            <a:br>
              <a:rPr lang="ru-RU" sz="40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z="40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«Тонет не тонет»</a:t>
            </a:r>
            <a:br>
              <a:rPr lang="ru-RU" sz="40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endParaRPr lang="ru-RU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1340769"/>
            <a:ext cx="3744415" cy="252027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340769"/>
            <a:ext cx="3024336" cy="25202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050578"/>
            <a:ext cx="3096344" cy="24292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005064"/>
            <a:ext cx="3096344" cy="252028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694241" cy="1381832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/>
              <a:t>Опыт с водой </a:t>
            </a:r>
            <a:br>
              <a:rPr lang="ru-RU" sz="2800" dirty="0" smtClean="0"/>
            </a:br>
            <a:r>
              <a:rPr lang="ru-RU" sz="2400" dirty="0" smtClean="0"/>
              <a:t>«Металл и стекло тонут в воде, пластмассовый шарик не тонет»</a:t>
            </a:r>
            <a:endParaRPr lang="ru-RU" sz="2400" dirty="0"/>
          </a:p>
        </p:txBody>
      </p:sp>
      <p:pic>
        <p:nvPicPr>
          <p:cNvPr id="8" name="Picture 8" descr="экспериментирование 040"/>
          <p:cNvPicPr>
            <a:picLocks noChangeAspect="1" noChangeArrowheads="1"/>
          </p:cNvPicPr>
          <p:nvPr/>
        </p:nvPicPr>
        <p:blipFill>
          <a:blip r:embed="rId2"/>
          <a:srcRect b="26447"/>
          <a:stretch>
            <a:fillRect/>
          </a:stretch>
        </p:blipFill>
        <p:spPr>
          <a:xfrm>
            <a:off x="857224" y="2214554"/>
            <a:ext cx="3394075" cy="3328998"/>
          </a:xfrm>
          <a:prstGeom prst="rect">
            <a:avLst/>
          </a:prstGeom>
          <a:noFill/>
        </p:spPr>
      </p:pic>
      <p:pic>
        <p:nvPicPr>
          <p:cNvPr id="9" name="Picture 9" descr="экспериментирование 03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210175" y="1600200"/>
            <a:ext cx="2914650" cy="2185988"/>
          </a:xfrm>
          <a:prstGeom prst="rect">
            <a:avLst/>
          </a:prstGeom>
          <a:noFill/>
        </p:spPr>
      </p:pic>
      <p:pic>
        <p:nvPicPr>
          <p:cNvPr id="10" name="Picture 10" descr="экспериментирование 03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648200" y="3962400"/>
            <a:ext cx="2916238" cy="21875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17713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27584" y="404664"/>
            <a:ext cx="7632847" cy="72008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kumimoji="0" lang="ru-RU" sz="46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Опыт с магнитом.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endParaRPr kumimoji="0" lang="ru-RU" sz="46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457200" y="1600201"/>
            <a:ext cx="4038600" cy="3757626"/>
          </a:xfrm>
          <a:prstGeom prst="rect">
            <a:avLst/>
          </a:prstGeom>
        </p:spPr>
        <p:txBody>
          <a:bodyPr/>
          <a:lstStyle/>
          <a:p>
            <a:pPr marL="228600" marR="0" lvl="0" indent="-18288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Может ли магнитная сила проходить через предметы?</a:t>
            </a:r>
          </a:p>
          <a:p>
            <a:pPr marL="228600" marR="0" lvl="0" indent="-18288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Чтобы это проверить, провели опыт: на стол положили магнит и магнитом двигали под столешницей стола </a:t>
            </a:r>
          </a:p>
          <a:p>
            <a:pPr marL="228600" marR="0" lvl="0" indent="-18288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Магнит на столе перемещался</a:t>
            </a:r>
          </a:p>
          <a:p>
            <a:pPr marL="228600" marR="0" lvl="0" indent="-18288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tabLst/>
              <a:defRPr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Вывод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 магнитная сила может проходить через предметы и вещества.</a:t>
            </a:r>
          </a:p>
        </p:txBody>
      </p:sp>
      <p:pic>
        <p:nvPicPr>
          <p:cNvPr id="4" name="Picture 9" descr="экспериментирование 0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643438" y="2071678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27584" y="404664"/>
            <a:ext cx="7632847" cy="72008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endParaRPr kumimoji="0" lang="ru-RU" sz="46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Проводя все эти опыты, мы заметили, что два одинаковых магнита могут не только притягиваться, но и отталкиваться.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9" descr="экспериментирование 0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63554" y="2481267"/>
            <a:ext cx="4038600" cy="3028950"/>
          </a:xfrm>
          <a:prstGeom prst="rect">
            <a:avLst/>
          </a:prstGeom>
          <a:noFill/>
        </p:spPr>
      </p:pic>
      <p:pic>
        <p:nvPicPr>
          <p:cNvPr id="5" name="Picture 12" descr="экспериментирование 0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216529" y="1733554"/>
            <a:ext cx="2914650" cy="2185988"/>
          </a:xfrm>
          <a:prstGeom prst="rect">
            <a:avLst/>
          </a:prstGeom>
          <a:noFill/>
        </p:spPr>
      </p:pic>
      <p:pic>
        <p:nvPicPr>
          <p:cNvPr id="6" name="Picture 13" descr="экспериментирование 03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214942" y="4071942"/>
            <a:ext cx="2917825" cy="21875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buNone/>
            </a:pPr>
            <a:r>
              <a:rPr lang="ru-RU" sz="4400" dirty="0" smtClean="0"/>
              <a:t>Фокус «Магнитная расчёска»</a:t>
            </a:r>
          </a:p>
        </p:txBody>
      </p:sp>
      <p:sp>
        <p:nvSpPr>
          <p:cNvPr id="25603" name="Rectangle 9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None/>
            </a:pPr>
            <a:r>
              <a:rPr lang="ru-RU" sz="1600" i="1" dirty="0" smtClean="0"/>
              <a:t>Заставьте кусочки бумаги двигаться, не прикасаясь к ним.</a:t>
            </a:r>
          </a:p>
          <a:p>
            <a:pPr eaLnBrk="1" hangingPunct="1">
              <a:lnSpc>
                <a:spcPct val="80000"/>
              </a:lnSpc>
            </a:pPr>
            <a:endParaRPr lang="ru-RU" sz="1600" i="1" dirty="0" smtClean="0"/>
          </a:p>
          <a:p>
            <a:pPr eaLnBrk="1" hangingPunct="1">
              <a:lnSpc>
                <a:spcPct val="80000"/>
              </a:lnSpc>
              <a:buNone/>
            </a:pPr>
            <a:r>
              <a:rPr lang="ru-RU" sz="1600" dirty="0" smtClean="0"/>
              <a:t>Для проведения фокуса понадобится: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dirty="0" smtClean="0"/>
              <a:t>Пластиковая расческа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dirty="0" smtClean="0"/>
              <a:t>Бумага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dirty="0" smtClean="0"/>
              <a:t>линейка</a:t>
            </a:r>
          </a:p>
          <a:p>
            <a:pPr eaLnBrk="1" hangingPunct="1">
              <a:lnSpc>
                <a:spcPct val="80000"/>
              </a:lnSpc>
            </a:pPr>
            <a:endParaRPr lang="ru-RU" sz="1600" dirty="0" smtClean="0"/>
          </a:p>
          <a:p>
            <a:pPr eaLnBrk="1" hangingPunct="1">
              <a:lnSpc>
                <a:spcPct val="80000"/>
              </a:lnSpc>
              <a:buNone/>
            </a:pPr>
            <a:r>
              <a:rPr lang="ru-RU" sz="1600" i="1" dirty="0" smtClean="0"/>
              <a:t>Начинаем творить волшебство:</a:t>
            </a:r>
          </a:p>
          <a:p>
            <a:pPr eaLnBrk="1" hangingPunct="1">
              <a:lnSpc>
                <a:spcPct val="80000"/>
              </a:lnSpc>
              <a:buNone/>
            </a:pPr>
            <a:endParaRPr lang="ru-RU" sz="1600" dirty="0" smtClean="0"/>
          </a:p>
          <a:p>
            <a:pPr eaLnBrk="1" hangingPunct="1">
              <a:lnSpc>
                <a:spcPct val="80000"/>
              </a:lnSpc>
            </a:pPr>
            <a:r>
              <a:rPr lang="ru-RU" sz="1600" dirty="0" smtClean="0"/>
              <a:t>Разорвите бумагу на мелкие кусочки.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dirty="0" smtClean="0"/>
              <a:t>Потрите расческу или линейку о Ваши волосу несколько раз и поместите ее над кусочками бумаги.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dirty="0" smtClean="0"/>
              <a:t>Потрите еще несколько раз, чтобы перезарядить расческу.</a:t>
            </a:r>
          </a:p>
        </p:txBody>
      </p:sp>
      <p:pic>
        <p:nvPicPr>
          <p:cNvPr id="25604" name="Picture 12" descr="экспериментирование 03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210175" y="1600200"/>
            <a:ext cx="2914650" cy="2185988"/>
          </a:xfrm>
          <a:noFill/>
        </p:spPr>
      </p:pic>
      <p:pic>
        <p:nvPicPr>
          <p:cNvPr id="25605" name="Picture 13" descr="экспериментирование 03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5208588" y="3938588"/>
            <a:ext cx="2917825" cy="21875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632847" cy="72008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Фиксация результатов.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964"/>
          <a:stretch>
            <a:fillRect/>
          </a:stretch>
        </p:blipFill>
        <p:spPr>
          <a:xfrm>
            <a:off x="539553" y="1928802"/>
            <a:ext cx="3870270" cy="27860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372062"/>
            <a:ext cx="3353026" cy="34213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186736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332656"/>
            <a:ext cx="81369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Взаимодействие с родителями</a:t>
            </a:r>
          </a:p>
          <a:p>
            <a:pPr algn="ctr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066" y="2000240"/>
            <a:ext cx="3816423" cy="4158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M:\консультации эксперимент\11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945" y="83865"/>
            <a:ext cx="1487982" cy="1872208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2000240"/>
            <a:ext cx="3816424" cy="4158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0197754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оформление слайдов\24233221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71472" y="214290"/>
            <a:ext cx="7643866" cy="637877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627784" y="2996952"/>
            <a:ext cx="4320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800" dirty="0" smtClean="0"/>
              <a:t>Желаем </a:t>
            </a:r>
            <a:r>
              <a:rPr lang="ru-RU" sz="2800" dirty="0" smtClean="0"/>
              <a:t>успехов!</a:t>
            </a:r>
            <a:endParaRPr lang="ru-RU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980728"/>
            <a:ext cx="6400800" cy="347472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3600" b="1" dirty="0" smtClean="0">
                <a:latin typeface="Calibri"/>
                <a:ea typeface="Calibri"/>
                <a:cs typeface="Times New Roman"/>
              </a:rPr>
              <a:t>Опытно- экспериментальная    деятельность помогает </a:t>
            </a:r>
            <a:r>
              <a:rPr lang="ru-RU" sz="3600" b="1" dirty="0">
                <a:latin typeface="Calibri"/>
                <a:ea typeface="Calibri"/>
                <a:cs typeface="Times New Roman"/>
              </a:rPr>
              <a:t>развивать мышление, логику, творчество ребенка, позволяет наглядно показать связи между живым и неживым в природе.</a:t>
            </a:r>
            <a:endParaRPr lang="ru-RU" sz="3600" b="1" dirty="0"/>
          </a:p>
        </p:txBody>
      </p:sp>
      <p:pic>
        <p:nvPicPr>
          <p:cNvPr id="6" name="Picture 5" descr="E:\deti-8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88" y="4000500"/>
            <a:ext cx="2719387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9308818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560840" cy="1258493"/>
          </a:xfrm>
        </p:spPr>
        <p:txBody>
          <a:bodyPr>
            <a:noAutofit/>
          </a:bodyPr>
          <a:lstStyle/>
          <a:p>
            <a:pPr algn="ctr">
              <a:buNone/>
              <a:defRPr/>
            </a:pP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Основные требования </a:t>
            </a:r>
            <a:b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к созданию предметно-развивающей среды </a:t>
            </a:r>
            <a:endParaRPr lang="ru-RU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67544" y="1844824"/>
            <a:ext cx="3820708" cy="475252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dirty="0" smtClean="0"/>
              <a:t>Безопасность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Гуманистическая направленность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Доступность 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Педагогическая целесообразность</a:t>
            </a:r>
          </a:p>
          <a:p>
            <a:endParaRPr lang="ru-RU" sz="3200" dirty="0"/>
          </a:p>
        </p:txBody>
      </p:sp>
      <p:pic>
        <p:nvPicPr>
          <p:cNvPr id="6" name="Picture 4" descr="C:\Users\777\Desktop\опыт\DSCF47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53599" y="1844824"/>
            <a:ext cx="4902850" cy="40324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/>
          <p:cNvSpPr/>
          <p:nvPr/>
        </p:nvSpPr>
        <p:spPr>
          <a:xfrm>
            <a:off x="323528" y="3789040"/>
            <a:ext cx="3888432" cy="244827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Активность исходит от 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самого ребенка</a:t>
            </a:r>
          </a:p>
          <a:p>
            <a:pPr algn="ctr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(ребенок сам ставит цели,</a:t>
            </a:r>
          </a:p>
          <a:p>
            <a:pPr algn="ctr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пути и способы </a:t>
            </a:r>
          </a:p>
          <a:p>
            <a:pPr algn="ctr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их достижения</a:t>
            </a: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3108" y="1857364"/>
            <a:ext cx="5328592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Виды экспериментальной деятельности</a:t>
            </a: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 flipH="1">
            <a:off x="2267744" y="2708920"/>
            <a:ext cx="790575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6156176" y="2708920"/>
            <a:ext cx="865188" cy="935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292080" y="3789040"/>
            <a:ext cx="3600400" cy="244827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Организует сам взрослый</a:t>
            </a:r>
          </a:p>
          <a:p>
            <a:pPr algn="ctr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(цели ставит взрослый, </a:t>
            </a:r>
          </a:p>
          <a:p>
            <a:pPr algn="ctr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Обучая ребенка способам </a:t>
            </a:r>
          </a:p>
          <a:p>
            <a:pPr algn="ctr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действия)</a:t>
            </a: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2" name="Picture 3" descr="E:\ist2_5847359-child-in-science-class-with-microsco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1714500" cy="203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015178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7" grpId="0" animBg="1"/>
      <p:bldP spid="8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 descr="экспериментирование 0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00034" y="285728"/>
            <a:ext cx="4038600" cy="3028950"/>
          </a:xfrm>
          <a:prstGeom prst="rect">
            <a:avLst/>
          </a:prstGeom>
          <a:noFill/>
        </p:spPr>
      </p:pic>
      <p:pic>
        <p:nvPicPr>
          <p:cNvPr id="9" name="Picture 7" descr="экспериментирование 0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857752" y="285728"/>
            <a:ext cx="4038600" cy="3028950"/>
          </a:xfrm>
          <a:prstGeom prst="rect">
            <a:avLst/>
          </a:prstGeom>
          <a:noFill/>
        </p:spPr>
      </p:pic>
      <p:pic>
        <p:nvPicPr>
          <p:cNvPr id="11" name="Picture 12" descr="экспериментирование 03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714348" y="3571876"/>
            <a:ext cx="3524274" cy="2643206"/>
          </a:xfrm>
          <a:noFill/>
        </p:spPr>
      </p:pic>
      <p:pic>
        <p:nvPicPr>
          <p:cNvPr id="12" name="Picture 12" descr="экспериментирование 008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/>
          <a:srcRect/>
          <a:stretch>
            <a:fillRect/>
          </a:stretch>
        </p:blipFill>
        <p:spPr>
          <a:xfrm>
            <a:off x="4572000" y="3571876"/>
            <a:ext cx="3428402" cy="2571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309667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8208912" cy="1872208"/>
          </a:xfrm>
        </p:spPr>
        <p:txBody>
          <a:bodyPr/>
          <a:lstStyle/>
          <a:p>
            <a:pPr marL="0" indent="0" algn="l">
              <a:spcAft>
                <a:spcPts val="750"/>
              </a:spcAft>
              <a:buNone/>
            </a:pPr>
            <a:r>
              <a:rPr lang="ru-RU" sz="2400" dirty="0">
                <a:solidFill>
                  <a:srgbClr val="333333"/>
                </a:solidFill>
                <a:effectLst/>
                <a:latin typeface="Helvetica"/>
                <a:ea typeface="Times New Roman"/>
                <a:cs typeface="Times New Roman"/>
              </a:rPr>
              <a:t>В группе организован</a:t>
            </a:r>
            <a:r>
              <a:rPr lang="ru-RU" sz="4800" dirty="0">
                <a:solidFill>
                  <a:srgbClr val="333333"/>
                </a:solidFill>
                <a:effectLst/>
                <a:latin typeface="Helvetica"/>
                <a:ea typeface="Times New Roman"/>
                <a:cs typeface="Times New Roman"/>
              </a:rPr>
              <a:t> </a:t>
            </a:r>
            <a:r>
              <a:rPr lang="ru-RU" sz="2400" dirty="0" smtClean="0">
                <a:solidFill>
                  <a:srgbClr val="333333"/>
                </a:solidFill>
                <a:effectLst/>
                <a:latin typeface="Helvetica"/>
                <a:ea typeface="Times New Roman"/>
                <a:cs typeface="Times New Roman"/>
              </a:rPr>
              <a:t>опытно-экспериментальный</a:t>
            </a:r>
            <a:r>
              <a:rPr lang="ru-RU" sz="4800" dirty="0">
                <a:solidFill>
                  <a:srgbClr val="333333"/>
                </a:solidFill>
                <a:effectLst/>
                <a:latin typeface="Helvetica"/>
                <a:ea typeface="Times New Roman"/>
                <a:cs typeface="Times New Roman"/>
              </a:rPr>
              <a:t> </a:t>
            </a:r>
            <a:r>
              <a:rPr lang="ru-RU" sz="2400" dirty="0" smtClean="0">
                <a:solidFill>
                  <a:srgbClr val="333333"/>
                </a:solidFill>
                <a:effectLst/>
                <a:latin typeface="Helvetica"/>
                <a:ea typeface="Times New Roman"/>
                <a:cs typeface="Times New Roman"/>
              </a:rPr>
              <a:t>уголок</a:t>
            </a:r>
            <a:r>
              <a:rPr lang="ru-RU" sz="2400" dirty="0">
                <a:solidFill>
                  <a:srgbClr val="333333"/>
                </a:solidFill>
                <a:effectLst/>
                <a:latin typeface="Helvetica"/>
                <a:ea typeface="Times New Roman"/>
                <a:cs typeface="Times New Roman"/>
              </a:rPr>
              <a:t>, разработаны дидактические игры познавательного характера, подобран методический материал для проведения опытов.</a:t>
            </a:r>
            <a:r>
              <a:rPr lang="ru-RU" sz="54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5400" dirty="0">
                <a:effectLst/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37" y="2852936"/>
            <a:ext cx="4104456" cy="33209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852936"/>
            <a:ext cx="4355976" cy="33209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539441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4282" y="214290"/>
            <a:ext cx="67151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Для организации самостоятельной детской деятельности разработаны карточки-схемы проведения экспериментов. </a:t>
            </a:r>
            <a:endParaRPr lang="ru-RU" dirty="0"/>
          </a:p>
        </p:txBody>
      </p:sp>
      <p:pic>
        <p:nvPicPr>
          <p:cNvPr id="7" name="Picture 5" descr="C:\Users\777\Downloads\схемы опытов\330026694634_0433836_img_0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3214710" cy="18022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778227"/>
            <a:ext cx="4248472" cy="2986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794" y="3429000"/>
            <a:ext cx="4663802" cy="3338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4218" y="3761656"/>
            <a:ext cx="438978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1165584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8496944" cy="1124744"/>
          </a:xfrm>
        </p:spPr>
        <p:txBody>
          <a:bodyPr/>
          <a:lstStyle/>
          <a:p>
            <a:pPr algn="ctr">
              <a:buNone/>
            </a:pPr>
            <a:r>
              <a:rPr lang="ru-RU" sz="40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Опыт с воздухом.</a:t>
            </a:r>
            <a:r>
              <a:rPr lang="ru-RU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ru-RU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z="40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«Сухим из воды»</a:t>
            </a:r>
            <a:r>
              <a:rPr lang="ru-RU" sz="40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ru-RU" sz="40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3561"/>
          <a:stretch>
            <a:fillRect/>
          </a:stretch>
        </p:blipFill>
        <p:spPr>
          <a:xfrm>
            <a:off x="1142976" y="2000240"/>
            <a:ext cx="7128792" cy="352269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910264" cy="792088"/>
          </a:xfrm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/>
              <a:t>Опыт со снегом:</a:t>
            </a:r>
            <a:br>
              <a:rPr lang="ru-RU" sz="4000" dirty="0" smtClean="0"/>
            </a:br>
            <a:r>
              <a:rPr lang="ru-RU" sz="4000" dirty="0" smtClean="0"/>
              <a:t>в морозные дни снег рыхлый.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" name="Picture 9" descr="экспериментирование 0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357686" y="1714488"/>
            <a:ext cx="2914650" cy="2185988"/>
          </a:xfrm>
          <a:prstGeom prst="rect">
            <a:avLst/>
          </a:prstGeom>
          <a:noFill/>
        </p:spPr>
      </p:pic>
      <p:pic>
        <p:nvPicPr>
          <p:cNvPr id="11" name="Picture 10" descr="экспериментирование 0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500826" y="4214818"/>
            <a:ext cx="1638300" cy="2185988"/>
          </a:xfrm>
          <a:prstGeom prst="rect">
            <a:avLst/>
          </a:prstGeom>
          <a:noFill/>
        </p:spPr>
      </p:pic>
      <p:pic>
        <p:nvPicPr>
          <p:cNvPr id="12" name="Picture 11" descr="экспериментирование 0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71538" y="1643050"/>
            <a:ext cx="1641475" cy="2187575"/>
          </a:xfrm>
          <a:prstGeom prst="rect">
            <a:avLst/>
          </a:prstGeom>
          <a:noFill/>
        </p:spPr>
      </p:pic>
      <p:pic>
        <p:nvPicPr>
          <p:cNvPr id="13" name="Picture 12" descr="экспериментирование 01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428860" y="4286256"/>
            <a:ext cx="1641475" cy="21875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610026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1228</TotalTime>
  <Words>313</Words>
  <Application>Microsoft Office PowerPoint</Application>
  <PresentationFormat>Экран (4:3)</PresentationFormat>
  <Paragraphs>65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Воздушный поток</vt:lpstr>
      <vt:lpstr> </vt:lpstr>
      <vt:lpstr>Слайд 2</vt:lpstr>
      <vt:lpstr>  Основные требования  к созданию предметно-развивающей среды </vt:lpstr>
      <vt:lpstr>Слайд 4</vt:lpstr>
      <vt:lpstr>Слайд 5</vt:lpstr>
      <vt:lpstr>В группе организован опытно-экспериментальный уголок, разработаны дидактические игры познавательного характера, подобран методический материал для проведения опытов. </vt:lpstr>
      <vt:lpstr>Слайд 7</vt:lpstr>
      <vt:lpstr>Опыт с воздухом. «Сухим из воды» </vt:lpstr>
      <vt:lpstr>Опыт со снегом: в морозные дни снег рыхлый.  </vt:lpstr>
      <vt:lpstr>Слайд 10</vt:lpstr>
      <vt:lpstr>Слайд 11</vt:lpstr>
      <vt:lpstr>Опыт с водой  «Тонет не тонет» </vt:lpstr>
      <vt:lpstr>Опыт с водой  «Металл и стекло тонут в воде, пластмассовый шарик не тонет»</vt:lpstr>
      <vt:lpstr>Слайд 14</vt:lpstr>
      <vt:lpstr>Слайд 15</vt:lpstr>
      <vt:lpstr>Фокус «Магнитная расчёска»</vt:lpstr>
      <vt:lpstr>Фиксация результатов.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«Опытно-экспериментальная деятельность в детском саду» </dc:title>
  <dc:creator>777</dc:creator>
  <cp:lastModifiedBy>1</cp:lastModifiedBy>
  <cp:revision>118</cp:revision>
  <dcterms:created xsi:type="dcterms:W3CDTF">2014-03-16T15:56:37Z</dcterms:created>
  <dcterms:modified xsi:type="dcterms:W3CDTF">2017-11-18T14:34:49Z</dcterms:modified>
</cp:coreProperties>
</file>