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77" r:id="rId4"/>
    <p:sldId id="258" r:id="rId5"/>
    <p:sldId id="289" r:id="rId6"/>
    <p:sldId id="294" r:id="rId7"/>
    <p:sldId id="263" r:id="rId8"/>
    <p:sldId id="284" r:id="rId9"/>
    <p:sldId id="295" r:id="rId10"/>
    <p:sldId id="296" r:id="rId11"/>
    <p:sldId id="297" r:id="rId12"/>
    <p:sldId id="283" r:id="rId13"/>
    <p:sldId id="292" r:id="rId14"/>
    <p:sldId id="298" r:id="rId15"/>
    <p:sldId id="299" r:id="rId16"/>
    <p:sldId id="301" r:id="rId17"/>
    <p:sldId id="291" r:id="rId18"/>
    <p:sldId id="261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975" autoAdjust="0"/>
  </p:normalViewPr>
  <p:slideViewPr>
    <p:cSldViewPr>
      <p:cViewPr varScale="1">
        <p:scale>
          <a:sx n="68" d="100"/>
          <a:sy n="68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D65BD-232F-4727-9DE6-4BCA9EE28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3" descr="deti-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104" y="2924943"/>
            <a:ext cx="2957728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" descr="deti-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652120" y="2784226"/>
            <a:ext cx="3491880" cy="435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42910" y="1285860"/>
            <a:ext cx="777686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«Этот удивительный мир»</a:t>
            </a:r>
          </a:p>
          <a:p>
            <a:pPr algn="ctr"/>
            <a:endParaRPr lang="ru-RU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Опытно-экспериментальная деятельность 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 детьми старшей группы</a:t>
            </a:r>
          </a:p>
          <a:p>
            <a:pPr algn="ctr"/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Организовали воспитатели </a:t>
            </a:r>
          </a:p>
          <a:p>
            <a:pPr algn="ctr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етского сада «Колосок»-</a:t>
            </a:r>
          </a:p>
          <a:p>
            <a:pPr algn="ctr"/>
            <a:r>
              <a:rPr lang="ru-RU" sz="2400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Бизяева</a:t>
            </a:r>
            <a:r>
              <a:rPr lang="ru-RU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Татьяна Петровна</a:t>
            </a:r>
          </a:p>
          <a:p>
            <a:pPr algn="ctr"/>
            <a:r>
              <a:rPr lang="ru-RU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Соболькова Ольга Сергеевна</a:t>
            </a:r>
          </a:p>
          <a:p>
            <a:pPr algn="ctr"/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2017 г.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Рисунок 3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12033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676400" y="228600"/>
            <a:ext cx="5422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МКДОУ АГО «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Ачитский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детский сад «Улыбка» - </a:t>
            </a: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Филиал «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Афанасьевский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детский сад «Колосок»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5219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 когда температура воздуха приближается</a:t>
            </a:r>
          </a:p>
          <a:p>
            <a:pPr algn="ctr"/>
            <a:r>
              <a:rPr lang="ru-RU" sz="2400" dirty="0" smtClean="0"/>
              <a:t> к нулю снег делается мягким и липким</a:t>
            </a:r>
          </a:p>
          <a:p>
            <a:pPr algn="ctr"/>
            <a:r>
              <a:rPr lang="ru-RU" sz="2400" dirty="0" smtClean="0"/>
              <a:t> из него можно слепить снеговиков</a:t>
            </a:r>
            <a:endParaRPr lang="ru-RU" sz="2400" dirty="0"/>
          </a:p>
        </p:txBody>
      </p:sp>
      <p:pic>
        <p:nvPicPr>
          <p:cNvPr id="3" name="Picture 9" descr="экспериментирование 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1643050"/>
            <a:ext cx="2914650" cy="2185988"/>
          </a:xfrm>
          <a:prstGeom prst="rect">
            <a:avLst/>
          </a:prstGeom>
          <a:noFill/>
        </p:spPr>
      </p:pic>
      <p:pic>
        <p:nvPicPr>
          <p:cNvPr id="4" name="Picture 12" descr="экспериментирование 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28794" y="4071942"/>
            <a:ext cx="1641475" cy="2187575"/>
          </a:xfrm>
          <a:prstGeom prst="rect">
            <a:avLst/>
          </a:prstGeom>
          <a:noFill/>
        </p:spPr>
      </p:pic>
      <p:pic>
        <p:nvPicPr>
          <p:cNvPr id="5" name="Picture 13" descr="экспериментирование 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6248" y="228599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14290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Снег тает на ладошках, превращаясь в воду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9" descr="экспериментирование 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4917" y="1428736"/>
            <a:ext cx="2914650" cy="2185988"/>
          </a:xfrm>
          <a:prstGeom prst="rect">
            <a:avLst/>
          </a:prstGeom>
          <a:noFill/>
        </p:spPr>
      </p:pic>
      <p:pic>
        <p:nvPicPr>
          <p:cNvPr id="4" name="Picture 10" descr="экспериментирование 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14942" y="1428736"/>
            <a:ext cx="1639888" cy="2185988"/>
          </a:xfrm>
          <a:prstGeom prst="rect">
            <a:avLst/>
          </a:prstGeom>
          <a:noFill/>
        </p:spPr>
      </p:pic>
      <p:pic>
        <p:nvPicPr>
          <p:cNvPr id="5" name="Picture 11" descr="экспериментирование 0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41505" y="3767124"/>
            <a:ext cx="1641475" cy="2187575"/>
          </a:xfrm>
          <a:prstGeom prst="rect">
            <a:avLst/>
          </a:prstGeom>
          <a:noFill/>
        </p:spPr>
      </p:pic>
      <p:pic>
        <p:nvPicPr>
          <p:cNvPr id="6" name="Picture 12" descr="экспериментирование 0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33942" y="4171936"/>
            <a:ext cx="2916238" cy="2187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45717"/>
            <a:ext cx="7967439" cy="1151034"/>
          </a:xfrm>
        </p:spPr>
        <p:txBody>
          <a:bodyPr/>
          <a:lstStyle/>
          <a:p>
            <a:pPr algn="ctr">
              <a:buNone/>
            </a:pPr>
            <a: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Опыт с водой </a:t>
            </a:r>
            <a:b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«Тонет не тонет»</a:t>
            </a:r>
            <a:b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340769"/>
            <a:ext cx="3744415" cy="2520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340769"/>
            <a:ext cx="3024336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50578"/>
            <a:ext cx="3096344" cy="2429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05064"/>
            <a:ext cx="3096344" cy="25202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694241" cy="13818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Опыт с водой </a:t>
            </a:r>
            <a:br>
              <a:rPr lang="ru-RU" sz="2800" dirty="0" smtClean="0"/>
            </a:br>
            <a:r>
              <a:rPr lang="ru-RU" sz="2400" dirty="0" smtClean="0"/>
              <a:t>«Металл и стекло тонут в воде, пластмассовый шарик не тонет»</a:t>
            </a:r>
            <a:endParaRPr lang="ru-RU" sz="2400" dirty="0"/>
          </a:p>
        </p:txBody>
      </p:sp>
      <p:pic>
        <p:nvPicPr>
          <p:cNvPr id="8" name="Picture 8" descr="экспериментирование 040"/>
          <p:cNvPicPr>
            <a:picLocks noChangeAspect="1" noChangeArrowheads="1"/>
          </p:cNvPicPr>
          <p:nvPr/>
        </p:nvPicPr>
        <p:blipFill>
          <a:blip r:embed="rId2"/>
          <a:srcRect b="26447"/>
          <a:stretch>
            <a:fillRect/>
          </a:stretch>
        </p:blipFill>
        <p:spPr>
          <a:xfrm>
            <a:off x="857224" y="2214554"/>
            <a:ext cx="3394075" cy="3328998"/>
          </a:xfrm>
          <a:prstGeom prst="rect">
            <a:avLst/>
          </a:prstGeom>
          <a:noFill/>
        </p:spPr>
      </p:pic>
      <p:pic>
        <p:nvPicPr>
          <p:cNvPr id="9" name="Picture 9" descr="экспериментирование 0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10175" y="1600200"/>
            <a:ext cx="2914650" cy="2185988"/>
          </a:xfrm>
          <a:prstGeom prst="rect">
            <a:avLst/>
          </a:prstGeom>
          <a:noFill/>
        </p:spPr>
      </p:pic>
      <p:pic>
        <p:nvPicPr>
          <p:cNvPr id="10" name="Picture 10" descr="экспериментирование 0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48200" y="3962400"/>
            <a:ext cx="2916238" cy="218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771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404664"/>
            <a:ext cx="7632847" cy="7200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Опыт с магнитом.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endParaRPr kumimoji="0" lang="ru-RU" sz="4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457200" y="1600201"/>
            <a:ext cx="4038600" cy="3757626"/>
          </a:xfrm>
          <a:prstGeom prst="rect">
            <a:avLst/>
          </a:prstGeom>
        </p:spPr>
        <p:txBody>
          <a:bodyPr/>
          <a:lstStyle/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Может ли магнитная сила проходить через предметы?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Чтобы это проверить, провели опыт: на стол положили магнит и магнитом двигали под столешницей стола 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Магнит на столе перемещался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Вывод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 магнитная сила может проходить через предметы и вещества.</a:t>
            </a:r>
          </a:p>
        </p:txBody>
      </p:sp>
      <p:pic>
        <p:nvPicPr>
          <p:cNvPr id="4" name="Picture 9" descr="экспериментирование 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207167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404664"/>
            <a:ext cx="7632847" cy="72008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endParaRPr kumimoji="0" lang="ru-RU" sz="4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Проводя все эти опыты, мы заметили, что два одинаковых магнита могут не только притягиваться, но и отталкиваться.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9" descr="экспериментирование 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3554" y="2481267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12" descr="экспериментирование 0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16529" y="1733554"/>
            <a:ext cx="2914650" cy="2185988"/>
          </a:xfrm>
          <a:prstGeom prst="rect">
            <a:avLst/>
          </a:prstGeom>
          <a:noFill/>
        </p:spPr>
      </p:pic>
      <p:pic>
        <p:nvPicPr>
          <p:cNvPr id="6" name="Picture 13" descr="экспериментирование 0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14942" y="4071942"/>
            <a:ext cx="2917825" cy="2187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ru-RU" sz="4400" dirty="0" smtClean="0"/>
              <a:t>Фокус «Магнитная расчёска»</a:t>
            </a:r>
          </a:p>
        </p:txBody>
      </p:sp>
      <p:sp>
        <p:nvSpPr>
          <p:cNvPr id="25603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1600" i="1" dirty="0" smtClean="0"/>
              <a:t>Заставьте кусочки бумаги двигаться, не прикасаясь к ним.</a:t>
            </a:r>
          </a:p>
          <a:p>
            <a:pPr eaLnBrk="1" hangingPunct="1">
              <a:lnSpc>
                <a:spcPct val="80000"/>
              </a:lnSpc>
            </a:pPr>
            <a:endParaRPr lang="ru-RU" sz="1600" i="1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ru-RU" sz="1600" dirty="0" smtClean="0"/>
              <a:t>Для проведения фокуса понадобится: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Пластиковая расческа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Бумага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линейка</a:t>
            </a:r>
          </a:p>
          <a:p>
            <a:pPr eaLnBrk="1" hangingPunct="1">
              <a:lnSpc>
                <a:spcPct val="80000"/>
              </a:lnSpc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ru-RU" sz="1600" i="1" dirty="0" smtClean="0"/>
              <a:t>Начинаем творить волшебство: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Разорвите бумагу на мелкие кусочки.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Потрите расческу или линейку о Ваши волосу несколько раз и поместите ее над кусочками бумаги.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Потрите еще несколько раз, чтобы перезарядить расческу.</a:t>
            </a:r>
          </a:p>
        </p:txBody>
      </p:sp>
      <p:pic>
        <p:nvPicPr>
          <p:cNvPr id="25604" name="Picture 12" descr="экспериментирование 0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10175" y="1600200"/>
            <a:ext cx="2914650" cy="2185988"/>
          </a:xfrm>
          <a:noFill/>
        </p:spPr>
      </p:pic>
      <p:pic>
        <p:nvPicPr>
          <p:cNvPr id="25605" name="Picture 13" descr="экспериментирование 03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208588" y="3938588"/>
            <a:ext cx="2917825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632847" cy="7200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Фиксация результатов.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64"/>
          <a:stretch>
            <a:fillRect/>
          </a:stretch>
        </p:blipFill>
        <p:spPr>
          <a:xfrm>
            <a:off x="539553" y="1928802"/>
            <a:ext cx="3870270" cy="27860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72062"/>
            <a:ext cx="3353026" cy="34213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8673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2000240"/>
            <a:ext cx="3816423" cy="415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M:\консультации эксперимент\11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45" y="83865"/>
            <a:ext cx="1487982" cy="187220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2000240"/>
            <a:ext cx="3816424" cy="415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019775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формление слайдов\24233221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214290"/>
            <a:ext cx="7643866" cy="63787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27784" y="2996952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Желаем </a:t>
            </a:r>
            <a:r>
              <a:rPr lang="ru-RU" sz="2800" dirty="0" smtClean="0"/>
              <a:t>успехов!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980728"/>
            <a:ext cx="640080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b="1" dirty="0" smtClean="0">
                <a:latin typeface="Calibri"/>
                <a:ea typeface="Calibri"/>
                <a:cs typeface="Times New Roman"/>
              </a:rPr>
              <a:t>Опытно- экспериментальная    деятельность помогает </a:t>
            </a:r>
            <a:r>
              <a:rPr lang="ru-RU" sz="3600" b="1" dirty="0">
                <a:latin typeface="Calibri"/>
                <a:ea typeface="Calibri"/>
                <a:cs typeface="Times New Roman"/>
              </a:rPr>
              <a:t>развивать мышление, логику, творчество ребенка, позволяет наглядно показать связи между живым и неживым в природе.</a:t>
            </a:r>
            <a:endParaRPr lang="ru-RU" sz="3600" b="1" dirty="0"/>
          </a:p>
        </p:txBody>
      </p:sp>
      <p:pic>
        <p:nvPicPr>
          <p:cNvPr id="6" name="Picture 5" descr="E:\deti-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88" y="4000500"/>
            <a:ext cx="2719387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30881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560840" cy="1258493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Основные требования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 созданию предметно-развивающей среды 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1844824"/>
            <a:ext cx="3820708" cy="47525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Безопасность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Гуманистическая направленность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Доступность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Педагогическая целесообразность</a:t>
            </a:r>
          </a:p>
          <a:p>
            <a:endParaRPr lang="ru-RU" sz="3200" dirty="0"/>
          </a:p>
        </p:txBody>
      </p:sp>
      <p:pic>
        <p:nvPicPr>
          <p:cNvPr id="6" name="Picture 4" descr="C:\Users\777\Desktop\опыт\DSCF4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3599" y="1844824"/>
            <a:ext cx="4902850" cy="40324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23528" y="3789040"/>
            <a:ext cx="3888432" cy="24482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Активность исходит от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самого ребенка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(ребенок сам ставит цели,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пути и способы 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их достижения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1857364"/>
            <a:ext cx="53285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Виды экспериментальной деятельности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H="1">
            <a:off x="2267744" y="2708920"/>
            <a:ext cx="790575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156176" y="2708920"/>
            <a:ext cx="865188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92080" y="3789040"/>
            <a:ext cx="3600400" cy="24482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Организует сам взрослый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(цели ставит взрослый, 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Обучая ребенка способам </a:t>
            </a: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действия)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Picture 3" descr="E:\ist2_5847359-child-in-science-class-with-microsco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1714500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5178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7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экспериментирование 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0034" y="285728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7" descr="экспериментирование 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57752" y="285728"/>
            <a:ext cx="4038600" cy="3028950"/>
          </a:xfrm>
          <a:prstGeom prst="rect">
            <a:avLst/>
          </a:prstGeom>
          <a:noFill/>
        </p:spPr>
      </p:pic>
      <p:pic>
        <p:nvPicPr>
          <p:cNvPr id="11" name="Picture 12" descr="экспериментирование 0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714348" y="3571876"/>
            <a:ext cx="3524274" cy="2643206"/>
          </a:xfrm>
          <a:noFill/>
        </p:spPr>
      </p:pic>
      <p:pic>
        <p:nvPicPr>
          <p:cNvPr id="12" name="Picture 12" descr="экспериментирование 00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4572000" y="3571876"/>
            <a:ext cx="3428402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30966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08912" cy="1872208"/>
          </a:xfrm>
        </p:spPr>
        <p:txBody>
          <a:bodyPr/>
          <a:lstStyle/>
          <a:p>
            <a:pPr marL="0" indent="0" algn="l">
              <a:spcAft>
                <a:spcPts val="750"/>
              </a:spcAft>
              <a:buNone/>
            </a:pPr>
            <a:r>
              <a:rPr lang="ru-RU" sz="2400" dirty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В группе организован</a:t>
            </a:r>
            <a:r>
              <a:rPr lang="ru-RU" sz="4800" dirty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опытно-экспериментальный</a:t>
            </a:r>
            <a:r>
              <a:rPr lang="ru-RU" sz="4800" dirty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уголок</a:t>
            </a:r>
            <a:r>
              <a:rPr lang="ru-RU" sz="2400" dirty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, разработаны дидактические игры познавательного характера, подобран методический материал для проведения опытов.</a:t>
            </a:r>
            <a:r>
              <a:rPr lang="ru-RU" sz="5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54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7" y="2852936"/>
            <a:ext cx="4104456" cy="3320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2936"/>
            <a:ext cx="4355976" cy="33209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3944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14290"/>
            <a:ext cx="6715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организации самостоятельной детской деятельности разработаны карточки-схемы проведения экспериментов. </a:t>
            </a:r>
            <a:endParaRPr lang="ru-RU" dirty="0"/>
          </a:p>
        </p:txBody>
      </p:sp>
      <p:pic>
        <p:nvPicPr>
          <p:cNvPr id="7" name="Picture 5" descr="C:\Users\777\Downloads\схемы опытов\330026694634_0433836_img_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214710" cy="1802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778227"/>
            <a:ext cx="4248472" cy="298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794" y="3429000"/>
            <a:ext cx="4663802" cy="333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4218" y="3761656"/>
            <a:ext cx="438978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16558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96944" cy="1124744"/>
          </a:xfrm>
        </p:spPr>
        <p:txBody>
          <a:bodyPr/>
          <a:lstStyle/>
          <a:p>
            <a:pPr algn="ctr">
              <a:buNone/>
            </a:pPr>
            <a: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Опыт с воздухом.</a:t>
            </a: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«Сухим из воды»</a:t>
            </a:r>
            <a: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z="40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561"/>
          <a:stretch>
            <a:fillRect/>
          </a:stretch>
        </p:blipFill>
        <p:spPr>
          <a:xfrm>
            <a:off x="1142976" y="2000240"/>
            <a:ext cx="7128792" cy="352269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910264" cy="792088"/>
          </a:xfr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Опыт со снегом:</a:t>
            </a:r>
            <a:br>
              <a:rPr lang="ru-RU" sz="4000" dirty="0" smtClean="0"/>
            </a:br>
            <a:r>
              <a:rPr lang="ru-RU" sz="4000" dirty="0" smtClean="0"/>
              <a:t>в морозные дни снег рыхлый.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Picture 9" descr="экспериментирование 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57686" y="1714488"/>
            <a:ext cx="2914650" cy="2185988"/>
          </a:xfrm>
          <a:prstGeom prst="rect">
            <a:avLst/>
          </a:prstGeom>
          <a:noFill/>
        </p:spPr>
      </p:pic>
      <p:pic>
        <p:nvPicPr>
          <p:cNvPr id="11" name="Picture 10" descr="экспериментирование 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00826" y="4214818"/>
            <a:ext cx="1638300" cy="2185988"/>
          </a:xfrm>
          <a:prstGeom prst="rect">
            <a:avLst/>
          </a:prstGeom>
          <a:noFill/>
        </p:spPr>
      </p:pic>
      <p:pic>
        <p:nvPicPr>
          <p:cNvPr id="12" name="Picture 11" descr="экспериментирование 0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71538" y="1643050"/>
            <a:ext cx="1641475" cy="2187575"/>
          </a:xfrm>
          <a:prstGeom prst="rect">
            <a:avLst/>
          </a:prstGeom>
          <a:noFill/>
        </p:spPr>
      </p:pic>
      <p:pic>
        <p:nvPicPr>
          <p:cNvPr id="13" name="Picture 12" descr="экспериментирование 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28860" y="4286256"/>
            <a:ext cx="1641475" cy="218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61002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1228</TotalTime>
  <Words>313</Words>
  <Application>Microsoft Office PowerPoint</Application>
  <PresentationFormat>Экран (4:3)</PresentationFormat>
  <Paragraphs>65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 </vt:lpstr>
      <vt:lpstr>Слайд 2</vt:lpstr>
      <vt:lpstr>  Основные требования  к созданию предметно-развивающей среды </vt:lpstr>
      <vt:lpstr>Слайд 4</vt:lpstr>
      <vt:lpstr>Слайд 5</vt:lpstr>
      <vt:lpstr>В группе организован опытно-экспериментальный уголок, разработаны дидактические игры познавательного характера, подобран методический материал для проведения опытов. </vt:lpstr>
      <vt:lpstr>Слайд 7</vt:lpstr>
      <vt:lpstr>Опыт с воздухом. «Сухим из воды» </vt:lpstr>
      <vt:lpstr>Опыт со снегом: в морозные дни снег рыхлый.  </vt:lpstr>
      <vt:lpstr>Слайд 10</vt:lpstr>
      <vt:lpstr>Слайд 11</vt:lpstr>
      <vt:lpstr>Опыт с водой  «Тонет не тонет» </vt:lpstr>
      <vt:lpstr>Опыт с водой  «Металл и стекло тонут в воде, пластмассовый шарик не тонет»</vt:lpstr>
      <vt:lpstr>Слайд 14</vt:lpstr>
      <vt:lpstr>Слайд 15</vt:lpstr>
      <vt:lpstr>Фокус «Магнитная расчёска»</vt:lpstr>
      <vt:lpstr>Фиксация результатов.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«Опытно-экспериментальная деятельность в детском саду» </dc:title>
  <dc:creator>777</dc:creator>
  <cp:lastModifiedBy>1</cp:lastModifiedBy>
  <cp:revision>118</cp:revision>
  <dcterms:created xsi:type="dcterms:W3CDTF">2014-03-16T15:56:37Z</dcterms:created>
  <dcterms:modified xsi:type="dcterms:W3CDTF">2017-11-18T14:34:49Z</dcterms:modified>
</cp:coreProperties>
</file>