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35" r:id="rId1"/>
    <p:sldMasterId id="2147484159" r:id="rId2"/>
    <p:sldMasterId id="2147484171" r:id="rId3"/>
    <p:sldMasterId id="2147484243" r:id="rId4"/>
    <p:sldMasterId id="2147484255" r:id="rId5"/>
  </p:sldMasterIdLst>
  <p:notesMasterIdLst>
    <p:notesMasterId r:id="rId28"/>
  </p:notesMasterIdLst>
  <p:sldIdLst>
    <p:sldId id="329" r:id="rId6"/>
    <p:sldId id="259" r:id="rId7"/>
    <p:sldId id="318" r:id="rId8"/>
    <p:sldId id="311" r:id="rId9"/>
    <p:sldId id="331" r:id="rId10"/>
    <p:sldId id="333" r:id="rId11"/>
    <p:sldId id="332" r:id="rId12"/>
    <p:sldId id="330" r:id="rId13"/>
    <p:sldId id="322" r:id="rId14"/>
    <p:sldId id="334" r:id="rId15"/>
    <p:sldId id="335" r:id="rId16"/>
    <p:sldId id="279" r:id="rId17"/>
    <p:sldId id="303" r:id="rId18"/>
    <p:sldId id="320" r:id="rId19"/>
    <p:sldId id="325" r:id="rId20"/>
    <p:sldId id="326" r:id="rId21"/>
    <p:sldId id="328" r:id="rId22"/>
    <p:sldId id="327" r:id="rId23"/>
    <p:sldId id="324" r:id="rId24"/>
    <p:sldId id="317" r:id="rId25"/>
    <p:sldId id="321" r:id="rId26"/>
    <p:sldId id="289" r:id="rId27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66"/>
    <a:srgbClr val="800000"/>
    <a:srgbClr val="000000"/>
    <a:srgbClr val="CCCC00"/>
    <a:srgbClr val="C74DCA"/>
    <a:srgbClr val="CC0099"/>
    <a:srgbClr val="FF3300"/>
    <a:srgbClr val="FFFF00"/>
    <a:srgbClr val="FF00FF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19" autoAdjust="0"/>
    <p:restoredTop sz="94434" autoAdjust="0"/>
  </p:normalViewPr>
  <p:slideViewPr>
    <p:cSldViewPr>
      <p:cViewPr varScale="1">
        <p:scale>
          <a:sx n="74" d="100"/>
          <a:sy n="74" d="100"/>
        </p:scale>
        <p:origin x="10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689CC89-09A4-4D04-B87B-2631ED8E5057}" type="doc">
      <dgm:prSet loTypeId="urn:microsoft.com/office/officeart/2005/8/layout/radial4" loCatId="relationship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AE6CCE1-D415-4ACD-ADCA-8EEC860DA2FC}">
      <dgm:prSet phldrT="[Текст]"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400" b="1" u="none" dirty="0" smtClean="0">
              <a:solidFill>
                <a:schemeClr val="bg2">
                  <a:lumMod val="10000"/>
                </a:schemeClr>
              </a:solidFill>
            </a:rPr>
            <a:t>ПОЭТАПНОЕ ПЛАНИРОВАНИЕ РАБОТЫ С РОДИТЕЛЯМИ</a:t>
          </a:r>
          <a:endParaRPr lang="ru-RU" sz="2400" b="1" u="none" dirty="0">
            <a:solidFill>
              <a:schemeClr val="bg2">
                <a:lumMod val="10000"/>
              </a:schemeClr>
            </a:solidFill>
          </a:endParaRPr>
        </a:p>
      </dgm:t>
    </dgm:pt>
    <dgm:pt modelId="{CBB41FCC-645A-492E-889C-7A0CF2FC893D}" type="parTrans" cxnId="{574797D4-5329-4E82-B9C6-4683DEE5F918}">
      <dgm:prSet/>
      <dgm:spPr/>
      <dgm:t>
        <a:bodyPr/>
        <a:lstStyle/>
        <a:p>
          <a:endParaRPr lang="ru-RU"/>
        </a:p>
      </dgm:t>
    </dgm:pt>
    <dgm:pt modelId="{7DCF6BE7-5F0E-4394-9089-336F42A6F854}" type="sibTrans" cxnId="{574797D4-5329-4E82-B9C6-4683DEE5F918}">
      <dgm:prSet/>
      <dgm:spPr/>
      <dgm:t>
        <a:bodyPr/>
        <a:lstStyle/>
        <a:p>
          <a:endParaRPr lang="ru-RU"/>
        </a:p>
      </dgm:t>
    </dgm:pt>
    <dgm:pt modelId="{036D338E-9578-42C0-897D-CDBE364F109B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ru-RU" sz="2400" b="1" dirty="0" smtClean="0">
              <a:solidFill>
                <a:srgbClr val="C00000"/>
              </a:solidFill>
            </a:rPr>
            <a:t>ПЕРСПЕКТИВНЫЙ ПЛАН РАБОТЫ С РОДИТЕЛЯМИ НА УЧЕБНЫЙ ГОД</a:t>
          </a:r>
          <a:endParaRPr lang="ru-RU" sz="2400" b="1" dirty="0">
            <a:solidFill>
              <a:srgbClr val="C00000"/>
            </a:solidFill>
          </a:endParaRPr>
        </a:p>
      </dgm:t>
    </dgm:pt>
    <dgm:pt modelId="{1406EC0D-592B-4990-9DAB-CB567A32AD91}" type="parTrans" cxnId="{7272CE23-3E64-4DA3-B0B5-71D01369FC3B}">
      <dgm:prSet/>
      <dgm:spPr/>
      <dgm:t>
        <a:bodyPr/>
        <a:lstStyle/>
        <a:p>
          <a:endParaRPr lang="ru-RU"/>
        </a:p>
      </dgm:t>
    </dgm:pt>
    <dgm:pt modelId="{DF5D0524-5EA2-48D2-804B-C3DDFA5A917F}" type="sibTrans" cxnId="{7272CE23-3E64-4DA3-B0B5-71D01369FC3B}">
      <dgm:prSet/>
      <dgm:spPr/>
      <dgm:t>
        <a:bodyPr/>
        <a:lstStyle/>
        <a:p>
          <a:endParaRPr lang="ru-RU"/>
        </a:p>
      </dgm:t>
    </dgm:pt>
    <dgm:pt modelId="{B93FC84D-15A8-4408-A8FC-AAB008241EF8}">
      <dgm:prSet phldrT="[Текст]" custT="1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>
        <a:solidFill>
          <a:srgbClr val="CCFF66"/>
        </a:solidFill>
      </dgm:spPr>
      <dgm:t>
        <a:bodyPr/>
        <a:lstStyle/>
        <a:p>
          <a:r>
            <a:rPr lang="ru-RU" sz="1400" b="1" dirty="0" smtClean="0">
              <a:solidFill>
                <a:srgbClr val="FF0000"/>
              </a:solidFill>
            </a:rPr>
            <a:t>ПРОВЕДЕНИЕ ЦИКЛА ПРАКТИЧЕСКИХ МЕРОПРИЯТИЙ:</a:t>
          </a:r>
        </a:p>
        <a:p>
          <a:r>
            <a:rPr lang="ru-RU" sz="1400" b="1" dirty="0" smtClean="0">
              <a:solidFill>
                <a:srgbClr val="FF0000"/>
              </a:solidFill>
            </a:rPr>
            <a:t>* ПРАКТИЧЕСКИЕ ЗАНЯТИЯ;</a:t>
          </a:r>
        </a:p>
        <a:p>
          <a:r>
            <a:rPr lang="ru-RU" sz="1400" b="1" dirty="0" smtClean="0">
              <a:solidFill>
                <a:srgbClr val="FF0000"/>
              </a:solidFill>
            </a:rPr>
            <a:t>* МАСТЕР-КЛАССЫ;</a:t>
          </a:r>
        </a:p>
        <a:p>
          <a:r>
            <a:rPr lang="ru-RU" sz="1400" b="1" dirty="0" smtClean="0">
              <a:solidFill>
                <a:srgbClr val="FF0000"/>
              </a:solidFill>
            </a:rPr>
            <a:t>* ПРОБЛЕМНЫЕ СИТУАЦИИ;</a:t>
          </a:r>
        </a:p>
        <a:p>
          <a:r>
            <a:rPr lang="ru-RU" sz="1400" b="1" dirty="0" smtClean="0">
              <a:solidFill>
                <a:srgbClr val="FF0000"/>
              </a:solidFill>
            </a:rPr>
            <a:t>* ДЕЛОВЫЕ ИГРЫ; </a:t>
          </a:r>
        </a:p>
        <a:p>
          <a:r>
            <a:rPr lang="ru-RU" sz="1400" b="1" dirty="0" smtClean="0">
              <a:solidFill>
                <a:srgbClr val="FF0000"/>
              </a:solidFill>
            </a:rPr>
            <a:t>* Проведение анкетирования с родителями</a:t>
          </a:r>
          <a:endParaRPr lang="ru-RU" sz="1400" b="1" dirty="0">
            <a:solidFill>
              <a:srgbClr val="FF0000"/>
            </a:solidFill>
          </a:endParaRPr>
        </a:p>
      </dgm:t>
    </dgm:pt>
    <dgm:pt modelId="{931204AA-80B2-4904-AD07-3DB6B058C86A}" type="parTrans" cxnId="{FDB80537-FB73-4905-A63A-57FF9AA9DD4F}">
      <dgm:prSet/>
      <dgm:spPr/>
      <dgm:t>
        <a:bodyPr/>
        <a:lstStyle/>
        <a:p>
          <a:endParaRPr lang="ru-RU"/>
        </a:p>
      </dgm:t>
    </dgm:pt>
    <dgm:pt modelId="{9853C95C-7556-4836-B3D0-293C432DFEBA}" type="sibTrans" cxnId="{FDB80537-FB73-4905-A63A-57FF9AA9DD4F}">
      <dgm:prSet/>
      <dgm:spPr/>
      <dgm:t>
        <a:bodyPr/>
        <a:lstStyle/>
        <a:p>
          <a:endParaRPr lang="ru-RU"/>
        </a:p>
      </dgm:t>
    </dgm:pt>
    <dgm:pt modelId="{50CCC3B4-609A-4782-928E-63239E2B6AFE}">
      <dgm:prSet phldrT="[Текст]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ru-RU" b="1" dirty="0" smtClean="0">
              <a:solidFill>
                <a:srgbClr val="C00000"/>
              </a:solidFill>
            </a:rPr>
            <a:t>* ПРОВЕДЕНИЕ ПОВТОРНОГО ТЕСТИРОВАНИЯ И АНКЕТИРОВАНИЯ;</a:t>
          </a:r>
        </a:p>
        <a:p>
          <a:r>
            <a:rPr lang="ru-RU" b="1" dirty="0" smtClean="0">
              <a:solidFill>
                <a:srgbClr val="C00000"/>
              </a:solidFill>
            </a:rPr>
            <a:t>* НАБЛЮДЕНИЕ ЗА ПОВЕДЕНИЕМ ДЕТЕЙ</a:t>
          </a:r>
          <a:endParaRPr lang="ru-RU" b="1" dirty="0">
            <a:solidFill>
              <a:srgbClr val="C00000"/>
            </a:solidFill>
          </a:endParaRPr>
        </a:p>
      </dgm:t>
    </dgm:pt>
    <dgm:pt modelId="{25380553-53D3-4E43-95D6-DA3A71227C23}" type="parTrans" cxnId="{EF5532D6-482C-42C1-A098-CEF39398D103}">
      <dgm:prSet/>
      <dgm:spPr/>
      <dgm:t>
        <a:bodyPr/>
        <a:lstStyle/>
        <a:p>
          <a:endParaRPr lang="ru-RU"/>
        </a:p>
      </dgm:t>
    </dgm:pt>
    <dgm:pt modelId="{7B8CBA6A-6E28-4673-A654-8EAB655F5997}" type="sibTrans" cxnId="{EF5532D6-482C-42C1-A098-CEF39398D103}">
      <dgm:prSet/>
      <dgm:spPr/>
      <dgm:t>
        <a:bodyPr/>
        <a:lstStyle/>
        <a:p>
          <a:endParaRPr lang="ru-RU"/>
        </a:p>
      </dgm:t>
    </dgm:pt>
    <dgm:pt modelId="{60791BBD-55DC-450C-96E9-D403B905C9BC}" type="pres">
      <dgm:prSet presAssocID="{B689CC89-09A4-4D04-B87B-2631ED8E5057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F5A5A58-0D00-4FD7-8A23-C974428D3E0B}" type="pres">
      <dgm:prSet presAssocID="{FAE6CCE1-D415-4ACD-ADCA-8EEC860DA2FC}" presName="centerShape" presStyleLbl="node0" presStyleIdx="0" presStyleCnt="1" custScaleX="175822" custLinFactNeighborX="-1037" custLinFactNeighborY="-50475"/>
      <dgm:spPr/>
      <dgm:t>
        <a:bodyPr/>
        <a:lstStyle/>
        <a:p>
          <a:endParaRPr lang="ru-RU"/>
        </a:p>
      </dgm:t>
    </dgm:pt>
    <dgm:pt modelId="{3997B659-CC45-4C6C-BEC4-F738228C7CA5}" type="pres">
      <dgm:prSet presAssocID="{1406EC0D-592B-4990-9DAB-CB567A32AD91}" presName="parTrans" presStyleLbl="bgSibTrans2D1" presStyleIdx="0" presStyleCnt="3" custAng="10574599" custScaleX="57274" custScaleY="74927" custLinFactNeighborX="5121" custLinFactNeighborY="-89329"/>
      <dgm:spPr/>
      <dgm:t>
        <a:bodyPr/>
        <a:lstStyle/>
        <a:p>
          <a:endParaRPr lang="ru-RU"/>
        </a:p>
      </dgm:t>
    </dgm:pt>
    <dgm:pt modelId="{74A30CB7-D151-4F42-884D-2E97E3373A5B}" type="pres">
      <dgm:prSet presAssocID="{036D338E-9578-42C0-897D-CDBE364F109B}" presName="node" presStyleLbl="node1" presStyleIdx="0" presStyleCnt="3" custRadScaleRad="80173" custRadScaleInc="-518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03FA70-E2E4-40EC-A303-10BC4B90BF2D}" type="pres">
      <dgm:prSet presAssocID="{931204AA-80B2-4904-AD07-3DB6B058C86A}" presName="parTrans" presStyleLbl="bgSibTrans2D1" presStyleIdx="1" presStyleCnt="3" custAng="10740697" custScaleX="50790" custLinFactY="-507" custLinFactNeighborX="3873" custLinFactNeighborY="-100000"/>
      <dgm:spPr/>
      <dgm:t>
        <a:bodyPr/>
        <a:lstStyle/>
        <a:p>
          <a:endParaRPr lang="ru-RU"/>
        </a:p>
      </dgm:t>
    </dgm:pt>
    <dgm:pt modelId="{B88CE8CE-C1D2-4A03-8857-C94E6865DDE1}" type="pres">
      <dgm:prSet presAssocID="{B93FC84D-15A8-4408-A8FC-AAB008241EF8}" presName="node" presStyleLbl="node1" presStyleIdx="1" presStyleCnt="3" custScaleX="119383" custScaleY="118052" custRadScaleRad="4544" custRadScaleInc="-2982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072DE9-7C08-4EA5-A257-DDE00D7372A8}" type="pres">
      <dgm:prSet presAssocID="{25380553-53D3-4E43-95D6-DA3A71227C23}" presName="parTrans" presStyleLbl="bgSibTrans2D1" presStyleIdx="2" presStyleCnt="3" custAng="10365171" custScaleX="61773" custScaleY="98252" custLinFactNeighborX="-4507" custLinFactNeighborY="-90718"/>
      <dgm:spPr/>
      <dgm:t>
        <a:bodyPr/>
        <a:lstStyle/>
        <a:p>
          <a:endParaRPr lang="ru-RU"/>
        </a:p>
      </dgm:t>
    </dgm:pt>
    <dgm:pt modelId="{898BA34E-856B-4B8E-8C9B-43E36C265E62}" type="pres">
      <dgm:prSet presAssocID="{50CCC3B4-609A-4782-928E-63239E2B6AFE}" presName="node" presStyleLbl="node1" presStyleIdx="2" presStyleCnt="3" custRadScaleRad="85802" custRadScaleInc="501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159DE66-F676-4FD3-8FE2-37152C60817E}" type="presOf" srcId="{FAE6CCE1-D415-4ACD-ADCA-8EEC860DA2FC}" destId="{FF5A5A58-0D00-4FD7-8A23-C974428D3E0B}" srcOrd="0" destOrd="0" presId="urn:microsoft.com/office/officeart/2005/8/layout/radial4"/>
    <dgm:cxn modelId="{FDB80537-FB73-4905-A63A-57FF9AA9DD4F}" srcId="{FAE6CCE1-D415-4ACD-ADCA-8EEC860DA2FC}" destId="{B93FC84D-15A8-4408-A8FC-AAB008241EF8}" srcOrd="1" destOrd="0" parTransId="{931204AA-80B2-4904-AD07-3DB6B058C86A}" sibTransId="{9853C95C-7556-4836-B3D0-293C432DFEBA}"/>
    <dgm:cxn modelId="{92CFFC0D-B81B-4BA0-851E-AF428E86C76E}" type="presOf" srcId="{036D338E-9578-42C0-897D-CDBE364F109B}" destId="{74A30CB7-D151-4F42-884D-2E97E3373A5B}" srcOrd="0" destOrd="0" presId="urn:microsoft.com/office/officeart/2005/8/layout/radial4"/>
    <dgm:cxn modelId="{ACB682D0-0FAA-432C-B9BE-4F1DEB2F43B4}" type="presOf" srcId="{1406EC0D-592B-4990-9DAB-CB567A32AD91}" destId="{3997B659-CC45-4C6C-BEC4-F738228C7CA5}" srcOrd="0" destOrd="0" presId="urn:microsoft.com/office/officeart/2005/8/layout/radial4"/>
    <dgm:cxn modelId="{A4A1E1D3-F75A-4CA6-A168-9FD892BE2E04}" type="presOf" srcId="{50CCC3B4-609A-4782-928E-63239E2B6AFE}" destId="{898BA34E-856B-4B8E-8C9B-43E36C265E62}" srcOrd="0" destOrd="0" presId="urn:microsoft.com/office/officeart/2005/8/layout/radial4"/>
    <dgm:cxn modelId="{B81DD57C-9ECE-435C-BF9B-4AA8AA7677A0}" type="presOf" srcId="{25380553-53D3-4E43-95D6-DA3A71227C23}" destId="{EE072DE9-7C08-4EA5-A257-DDE00D7372A8}" srcOrd="0" destOrd="0" presId="urn:microsoft.com/office/officeart/2005/8/layout/radial4"/>
    <dgm:cxn modelId="{C79C7489-02D0-4797-BAB1-540085DB2022}" type="presOf" srcId="{B689CC89-09A4-4D04-B87B-2631ED8E5057}" destId="{60791BBD-55DC-450C-96E9-D403B905C9BC}" srcOrd="0" destOrd="0" presId="urn:microsoft.com/office/officeart/2005/8/layout/radial4"/>
    <dgm:cxn modelId="{519F0AB5-22B2-4AE5-865A-7DE7E39AFDCE}" type="presOf" srcId="{931204AA-80B2-4904-AD07-3DB6B058C86A}" destId="{DE03FA70-E2E4-40EC-A303-10BC4B90BF2D}" srcOrd="0" destOrd="0" presId="urn:microsoft.com/office/officeart/2005/8/layout/radial4"/>
    <dgm:cxn modelId="{574797D4-5329-4E82-B9C6-4683DEE5F918}" srcId="{B689CC89-09A4-4D04-B87B-2631ED8E5057}" destId="{FAE6CCE1-D415-4ACD-ADCA-8EEC860DA2FC}" srcOrd="0" destOrd="0" parTransId="{CBB41FCC-645A-492E-889C-7A0CF2FC893D}" sibTransId="{7DCF6BE7-5F0E-4394-9089-336F42A6F854}"/>
    <dgm:cxn modelId="{7272CE23-3E64-4DA3-B0B5-71D01369FC3B}" srcId="{FAE6CCE1-D415-4ACD-ADCA-8EEC860DA2FC}" destId="{036D338E-9578-42C0-897D-CDBE364F109B}" srcOrd="0" destOrd="0" parTransId="{1406EC0D-592B-4990-9DAB-CB567A32AD91}" sibTransId="{DF5D0524-5EA2-48D2-804B-C3DDFA5A917F}"/>
    <dgm:cxn modelId="{91936923-BD0F-41A2-B05C-E5637EA03B2D}" type="presOf" srcId="{B93FC84D-15A8-4408-A8FC-AAB008241EF8}" destId="{B88CE8CE-C1D2-4A03-8857-C94E6865DDE1}" srcOrd="0" destOrd="0" presId="urn:microsoft.com/office/officeart/2005/8/layout/radial4"/>
    <dgm:cxn modelId="{EF5532D6-482C-42C1-A098-CEF39398D103}" srcId="{FAE6CCE1-D415-4ACD-ADCA-8EEC860DA2FC}" destId="{50CCC3B4-609A-4782-928E-63239E2B6AFE}" srcOrd="2" destOrd="0" parTransId="{25380553-53D3-4E43-95D6-DA3A71227C23}" sibTransId="{7B8CBA6A-6E28-4673-A654-8EAB655F5997}"/>
    <dgm:cxn modelId="{5B23383D-DDFF-4226-B167-2C4DA8ADFFEE}" type="presParOf" srcId="{60791BBD-55DC-450C-96E9-D403B905C9BC}" destId="{FF5A5A58-0D00-4FD7-8A23-C974428D3E0B}" srcOrd="0" destOrd="0" presId="urn:microsoft.com/office/officeart/2005/8/layout/radial4"/>
    <dgm:cxn modelId="{166C0117-B064-4854-A008-55D85B835900}" type="presParOf" srcId="{60791BBD-55DC-450C-96E9-D403B905C9BC}" destId="{3997B659-CC45-4C6C-BEC4-F738228C7CA5}" srcOrd="1" destOrd="0" presId="urn:microsoft.com/office/officeart/2005/8/layout/radial4"/>
    <dgm:cxn modelId="{9AC9DE2F-654E-477E-A851-180A677C48ED}" type="presParOf" srcId="{60791BBD-55DC-450C-96E9-D403B905C9BC}" destId="{74A30CB7-D151-4F42-884D-2E97E3373A5B}" srcOrd="2" destOrd="0" presId="urn:microsoft.com/office/officeart/2005/8/layout/radial4"/>
    <dgm:cxn modelId="{206CA737-A0C1-4954-A469-B07E4D2A54C8}" type="presParOf" srcId="{60791BBD-55DC-450C-96E9-D403B905C9BC}" destId="{DE03FA70-E2E4-40EC-A303-10BC4B90BF2D}" srcOrd="3" destOrd="0" presId="urn:microsoft.com/office/officeart/2005/8/layout/radial4"/>
    <dgm:cxn modelId="{58BCCB41-E1FB-45F1-9DE8-BE599DA443F3}" type="presParOf" srcId="{60791BBD-55DC-450C-96E9-D403B905C9BC}" destId="{B88CE8CE-C1D2-4A03-8857-C94E6865DDE1}" srcOrd="4" destOrd="0" presId="urn:microsoft.com/office/officeart/2005/8/layout/radial4"/>
    <dgm:cxn modelId="{23847089-9E2A-44E0-A657-19861C382DB0}" type="presParOf" srcId="{60791BBD-55DC-450C-96E9-D403B905C9BC}" destId="{EE072DE9-7C08-4EA5-A257-DDE00D7372A8}" srcOrd="5" destOrd="0" presId="urn:microsoft.com/office/officeart/2005/8/layout/radial4"/>
    <dgm:cxn modelId="{DCD4630F-D4FD-4E21-B522-B3CA4719B274}" type="presParOf" srcId="{60791BBD-55DC-450C-96E9-D403B905C9BC}" destId="{898BA34E-856B-4B8E-8C9B-43E36C265E62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5A5A58-0D00-4FD7-8A23-C974428D3E0B}">
      <dsp:nvSpPr>
        <dsp:cNvPr id="0" name=""/>
        <dsp:cNvSpPr/>
      </dsp:nvSpPr>
      <dsp:spPr>
        <a:xfrm>
          <a:off x="1786030" y="82955"/>
          <a:ext cx="4638309" cy="2638071"/>
        </a:xfrm>
        <a:prstGeom prst="ellipse">
          <a:avLst/>
        </a:prstGeom>
        <a:solidFill>
          <a:schemeClr val="accent4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u="none" kern="1200" dirty="0" smtClean="0">
              <a:solidFill>
                <a:schemeClr val="bg2">
                  <a:lumMod val="10000"/>
                </a:schemeClr>
              </a:solidFill>
            </a:rPr>
            <a:t>ПОЭТАПНОЕ ПЛАНИРОВАНИЕ РАБОТЫ С РОДИТЕЛЯМИ</a:t>
          </a:r>
          <a:endParaRPr lang="ru-RU" sz="2400" b="1" u="none" kern="1200" dirty="0">
            <a:solidFill>
              <a:schemeClr val="bg2">
                <a:lumMod val="10000"/>
              </a:schemeClr>
            </a:solidFill>
          </a:endParaRPr>
        </a:p>
      </dsp:txBody>
      <dsp:txXfrm>
        <a:off x="2465295" y="469292"/>
        <a:ext cx="3279779" cy="1865397"/>
      </dsp:txXfrm>
    </dsp:sp>
    <dsp:sp modelId="{3997B659-CC45-4C6C-BEC4-F738228C7CA5}">
      <dsp:nvSpPr>
        <dsp:cNvPr id="0" name=""/>
        <dsp:cNvSpPr/>
      </dsp:nvSpPr>
      <dsp:spPr>
        <a:xfrm rot="18327396">
          <a:off x="1545580" y="2809639"/>
          <a:ext cx="1542079" cy="563338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A30CB7-D151-4F42-884D-2E97E3373A5B}">
      <dsp:nvSpPr>
        <dsp:cNvPr id="0" name=""/>
        <dsp:cNvSpPr/>
      </dsp:nvSpPr>
      <dsp:spPr>
        <a:xfrm>
          <a:off x="74557" y="3803519"/>
          <a:ext cx="2506167" cy="2004934"/>
        </a:xfrm>
        <a:prstGeom prst="roundRect">
          <a:avLst>
            <a:gd name="adj" fmla="val 10000"/>
          </a:avLst>
        </a:prstGeom>
        <a:solidFill>
          <a:schemeClr val="bg2">
            <a:lumMod val="75000"/>
          </a:schemeClr>
        </a:soli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C00000"/>
              </a:solidFill>
            </a:rPr>
            <a:t>ПЕРСПЕКТИВНЫЙ ПЛАН РАБОТЫ С РОДИТЕЛЯМИ НА УЧЕБНЫЙ ГОД</a:t>
          </a:r>
          <a:endParaRPr lang="ru-RU" sz="2400" b="1" kern="1200" dirty="0">
            <a:solidFill>
              <a:srgbClr val="C00000"/>
            </a:solidFill>
          </a:endParaRPr>
        </a:p>
      </dsp:txBody>
      <dsp:txXfrm>
        <a:off x="133280" y="3862242"/>
        <a:ext cx="2388721" cy="1887488"/>
      </dsp:txXfrm>
    </dsp:sp>
    <dsp:sp modelId="{DE03FA70-E2E4-40EC-A303-10BC4B90BF2D}">
      <dsp:nvSpPr>
        <dsp:cNvPr id="0" name=""/>
        <dsp:cNvSpPr/>
      </dsp:nvSpPr>
      <dsp:spPr>
        <a:xfrm rot="16075784">
          <a:off x="3657704" y="2877426"/>
          <a:ext cx="1172200" cy="75185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8CE8CE-C1D2-4A03-8857-C94E6865DDE1}">
      <dsp:nvSpPr>
        <dsp:cNvPr id="0" name=""/>
        <dsp:cNvSpPr/>
      </dsp:nvSpPr>
      <dsp:spPr>
        <a:xfrm>
          <a:off x="2680237" y="3979343"/>
          <a:ext cx="2991938" cy="2366864"/>
        </a:xfrm>
        <a:prstGeom prst="roundRect">
          <a:avLst>
            <a:gd name="adj" fmla="val 10000"/>
          </a:avLst>
        </a:prstGeom>
        <a:solidFill>
          <a:srgbClr val="CCFF66"/>
        </a:soli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1">
          <a:schemeClr val="accent4"/>
        </a:lnRef>
        <a:fillRef idx="3">
          <a:schemeClr val="accent4"/>
        </a:fillRef>
        <a:effectRef idx="2">
          <a:schemeClr val="accent4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FF0000"/>
              </a:solidFill>
            </a:rPr>
            <a:t>ПРОВЕДЕНИЕ ЦИКЛА ПРАКТИЧЕСКИХ МЕРОПРИЯТИЙ: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FF0000"/>
              </a:solidFill>
            </a:rPr>
            <a:t>* ПРАКТИЧЕСКИЕ ЗАНЯТИЯ;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FF0000"/>
              </a:solidFill>
            </a:rPr>
            <a:t>* МАСТЕР-КЛАССЫ;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FF0000"/>
              </a:solidFill>
            </a:rPr>
            <a:t>* ПРОБЛЕМНЫЕ СИТУАЦИИ;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FF0000"/>
              </a:solidFill>
            </a:rPr>
            <a:t>* ДЕЛОВЫЕ ИГРЫ;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FF0000"/>
              </a:solidFill>
            </a:rPr>
            <a:t>* Проведение анкетирования с родителями</a:t>
          </a:r>
          <a:endParaRPr lang="ru-RU" sz="1400" b="1" kern="1200" dirty="0">
            <a:solidFill>
              <a:srgbClr val="FF0000"/>
            </a:solidFill>
          </a:endParaRPr>
        </a:p>
      </dsp:txBody>
      <dsp:txXfrm>
        <a:off x="2749560" y="4048666"/>
        <a:ext cx="2853292" cy="2228218"/>
      </dsp:txXfrm>
    </dsp:sp>
    <dsp:sp modelId="{EE072DE9-7C08-4EA5-A257-DDE00D7372A8}">
      <dsp:nvSpPr>
        <dsp:cNvPr id="0" name=""/>
        <dsp:cNvSpPr/>
      </dsp:nvSpPr>
      <dsp:spPr>
        <a:xfrm rot="13248035">
          <a:off x="5213740" y="2665976"/>
          <a:ext cx="1697767" cy="738708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8BA34E-856B-4B8E-8C9B-43E36C265E62}">
      <dsp:nvSpPr>
        <dsp:cNvPr id="0" name=""/>
        <dsp:cNvSpPr/>
      </dsp:nvSpPr>
      <dsp:spPr>
        <a:xfrm>
          <a:off x="5852078" y="3736921"/>
          <a:ext cx="2506167" cy="2004934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C00000"/>
              </a:solidFill>
            </a:rPr>
            <a:t>* ПРОВЕДЕНИЕ ПОВТОРНОГО ТЕСТИРОВАНИЯ И АНКЕТИРОВАНИЯ;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C00000"/>
              </a:solidFill>
            </a:rPr>
            <a:t>* НАБЛЮДЕНИЕ ЗА ПОВЕДЕНИЕМ ДЕТЕЙ</a:t>
          </a:r>
          <a:endParaRPr lang="ru-RU" sz="1800" b="1" kern="1200" dirty="0">
            <a:solidFill>
              <a:srgbClr val="C00000"/>
            </a:solidFill>
          </a:endParaRPr>
        </a:p>
      </dsp:txBody>
      <dsp:txXfrm>
        <a:off x="5910801" y="3795644"/>
        <a:ext cx="2388721" cy="18874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="" xmlns:a16="http://schemas.microsoft.com/office/drawing/2014/main" id="{2E4D5382-D5D1-41E8-897F-C3D7A279BC5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99672807-ADB9-4B8D-AEE8-48A6FC11564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7E6CEB85-0527-4837-A87C-1AFDC81C1EF7}" type="datetimeFigureOut">
              <a:rPr lang="ru-RU"/>
              <a:pPr>
                <a:defRPr/>
              </a:pPr>
              <a:t>29.10.2020</a:t>
            </a:fld>
            <a:endParaRPr lang="ru-RU"/>
          </a:p>
        </p:txBody>
      </p:sp>
      <p:sp>
        <p:nvSpPr>
          <p:cNvPr id="4" name="Образ слайда 3">
            <a:extLst>
              <a:ext uri="{FF2B5EF4-FFF2-40B4-BE49-F238E27FC236}">
                <a16:creationId xmlns="" xmlns:a16="http://schemas.microsoft.com/office/drawing/2014/main" id="{3284816D-1182-4C9D-A49D-A847EECB644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>
            <a:extLst>
              <a:ext uri="{FF2B5EF4-FFF2-40B4-BE49-F238E27FC236}">
                <a16:creationId xmlns="" xmlns:a16="http://schemas.microsoft.com/office/drawing/2014/main" id="{500532EA-31A6-48E3-A372-B9145B7C33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19626D18-E755-4161-9F8A-F7101B072AB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7B05F978-B142-4AF8-AF03-83BA321B0F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A2BA73C-D7FA-430D-9C1A-F69488AC0A92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5855471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F6E5933-B22C-48C7-AE73-433CC61430B5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 dirty="0" smtClean="0">
              <a:solidFill>
                <a:prstClr val="black"/>
              </a:solidFill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796582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>
            <a:extLst>
              <a:ext uri="{FF2B5EF4-FFF2-40B4-BE49-F238E27FC236}">
                <a16:creationId xmlns="" xmlns:a16="http://schemas.microsoft.com/office/drawing/2014/main" id="{7D0725FB-374D-4DA8-9B2B-C17745DBD29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Заметки 2">
            <a:extLst>
              <a:ext uri="{FF2B5EF4-FFF2-40B4-BE49-F238E27FC236}">
                <a16:creationId xmlns="" xmlns:a16="http://schemas.microsoft.com/office/drawing/2014/main" id="{3E55A2E5-E845-4537-9704-5B5B3E7C43E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31748" name="Номер слайда 3">
            <a:extLst>
              <a:ext uri="{FF2B5EF4-FFF2-40B4-BE49-F238E27FC236}">
                <a16:creationId xmlns="" xmlns:a16="http://schemas.microsoft.com/office/drawing/2014/main" id="{32694295-E937-4414-BD81-D5F122C69C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17E5AD9-AFE3-490C-B57F-522AB4E75D73}" type="slidenum">
              <a:rPr lang="ru-RU" altLang="en-US"/>
              <a:pPr eaLnBrk="1" hangingPunct="1"/>
              <a:t>2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518649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BA73C-D7FA-430D-9C1A-F69488AC0A92}" type="slidenum">
              <a:rPr lang="ru-RU" altLang="en-US" smtClean="0"/>
              <a:pPr/>
              <a:t>5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79046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/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C9C8991-0346-4D77-AEA6-066492C2B28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38C541E6-F39C-4249-AC7B-FC134B4F2175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9491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E00D8EB-A9FE-46F6-B3B9-01EC816CC699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E5818A-4B76-4925-84B8-87772DE41D3B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780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4DC823B-001F-4504-8B92-81ECED38B7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E2CDB5-514A-439C-8776-2FD2F8149094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8309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/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C9C8991-0346-4D77-AEA6-066492C2B28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38C541E6-F39C-4249-AC7B-FC134B4F2175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2325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AD31D3-99D6-40AE-BD29-3D2F91D2D91C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B11CD434-4ECD-4BC8-9754-E88CAC15B6C3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0499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/>
            <a:endParaRPr lang="en-US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AF9E9E-4265-401A-A02E-E19489142857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3EAC36-9CBD-43DE-89FD-C66A0E5138D9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7098480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F69885-D760-403C-8974-82E71509794E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237CF8-D9E0-43F1-8F2F-1C1D8835821D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7227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5AF701D-D790-4CA9-B71C-650511A93C5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1E9DB7E8-2A4B-4773-B35E-D1417A93A2D3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/>
            <a:endParaRPr lang="en-US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92938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869976-DF7B-484B-8722-22DC2E8754E5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CBF7A3-2A79-4B80-B02A-67BA936D5646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1916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4B956D1-94B5-45B7-8C70-ABEA24F1A1F9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11A2BE-42BB-4280-8692-7B728AAE909A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53425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/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E45721D-BE2E-4FE8-ABA1-3BF13426B30B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A7F70B-E490-4222-B5C7-F8BC95800F39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388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AD31D3-99D6-40AE-BD29-3D2F91D2D91C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B11CD434-4ECD-4BC8-9754-E88CAC15B6C3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1593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2A28431-837C-4444-8D7F-1E84C6C22E07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24D10D-B74E-4FF2-926A-EADDAC4430AB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6515266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E00D8EB-A9FE-46F6-B3B9-01EC816CC699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E5818A-4B76-4925-84B8-87772DE41D3B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2504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4DC823B-001F-4504-8B92-81ECED38B7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E2CDB5-514A-439C-8776-2FD2F8149094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353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/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C9C8991-0346-4D77-AEA6-066492C2B28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38C541E6-F39C-4249-AC7B-FC134B4F2175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3233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AD31D3-99D6-40AE-BD29-3D2F91D2D91C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B11CD434-4ECD-4BC8-9754-E88CAC15B6C3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236497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/>
            <a:endParaRPr lang="en-US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AF9E9E-4265-401A-A02E-E19489142857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3EAC36-9CBD-43DE-89FD-C66A0E5138D9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1838575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F69885-D760-403C-8974-82E71509794E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237CF8-D9E0-43F1-8F2F-1C1D8835821D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98538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5AF701D-D790-4CA9-B71C-650511A93C5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1E9DB7E8-2A4B-4773-B35E-D1417A93A2D3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/>
            <a:endParaRPr lang="en-US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7763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869976-DF7B-484B-8722-22DC2E8754E5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CBF7A3-2A79-4B80-B02A-67BA936D5646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4648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4B956D1-94B5-45B7-8C70-ABEA24F1A1F9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11A2BE-42BB-4280-8692-7B728AAE909A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218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/>
            <a:endParaRPr lang="en-US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AF9E9E-4265-401A-A02E-E19489142857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3EAC36-9CBD-43DE-89FD-C66A0E5138D9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1313586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/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E45721D-BE2E-4FE8-ABA1-3BF13426B30B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A7F70B-E490-4222-B5C7-F8BC95800F39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9071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2A28431-837C-4444-8D7F-1E84C6C22E07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24D10D-B74E-4FF2-926A-EADDAC4430AB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2690136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E00D8EB-A9FE-46F6-B3B9-01EC816CC699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E5818A-4B76-4925-84B8-87772DE41D3B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7064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4DC823B-001F-4504-8B92-81ECED38B7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E2CDB5-514A-439C-8776-2FD2F8149094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37119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/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C9C8991-0346-4D77-AEA6-066492C2B28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38C541E6-F39C-4249-AC7B-FC134B4F2175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13289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AD31D3-99D6-40AE-BD29-3D2F91D2D91C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B11CD434-4ECD-4BC8-9754-E88CAC15B6C3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76430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/>
            <a:endParaRPr lang="en-US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AF9E9E-4265-401A-A02E-E19489142857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3EAC36-9CBD-43DE-89FD-C66A0E5138D9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4940208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F69885-D760-403C-8974-82E71509794E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237CF8-D9E0-43F1-8F2F-1C1D8835821D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26464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5AF701D-D790-4CA9-B71C-650511A93C5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1E9DB7E8-2A4B-4773-B35E-D1417A93A2D3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/>
            <a:endParaRPr lang="en-US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240675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869976-DF7B-484B-8722-22DC2E8754E5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CBF7A3-2A79-4B80-B02A-67BA936D5646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73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F69885-D760-403C-8974-82E71509794E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237CF8-D9E0-43F1-8F2F-1C1D8835821D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80767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4B956D1-94B5-45B7-8C70-ABEA24F1A1F9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11A2BE-42BB-4280-8692-7B728AAE909A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15972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/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E45721D-BE2E-4FE8-ABA1-3BF13426B30B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A7F70B-E490-4222-B5C7-F8BC95800F39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8065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2A28431-837C-4444-8D7F-1E84C6C22E07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24D10D-B74E-4FF2-926A-EADDAC4430AB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27263244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E00D8EB-A9FE-46F6-B3B9-01EC816CC699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E5818A-4B76-4925-84B8-87772DE41D3B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69594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4DC823B-001F-4504-8B92-81ECED38B7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E2CDB5-514A-439C-8776-2FD2F8149094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53775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/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C9C8991-0346-4D77-AEA6-066492C2B28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38C541E6-F39C-4249-AC7B-FC134B4F2175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38655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AD31D3-99D6-40AE-BD29-3D2F91D2D91C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B11CD434-4ECD-4BC8-9754-E88CAC15B6C3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38378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/>
            <a:endParaRPr lang="en-US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AF9E9E-4265-401A-A02E-E19489142857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3EAC36-9CBD-43DE-89FD-C66A0E5138D9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5071664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F69885-D760-403C-8974-82E71509794E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237CF8-D9E0-43F1-8F2F-1C1D8835821D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35886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5AF701D-D790-4CA9-B71C-650511A93C5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1E9DB7E8-2A4B-4773-B35E-D1417A93A2D3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/>
            <a:endParaRPr lang="en-US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7836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5AF701D-D790-4CA9-B71C-650511A93C5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1E9DB7E8-2A4B-4773-B35E-D1417A93A2D3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/>
            <a:endParaRPr lang="en-US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31222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869976-DF7B-484B-8722-22DC2E8754E5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CBF7A3-2A79-4B80-B02A-67BA936D5646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87279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4B956D1-94B5-45B7-8C70-ABEA24F1A1F9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11A2BE-42BB-4280-8692-7B728AAE909A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60239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/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E45721D-BE2E-4FE8-ABA1-3BF13426B30B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A7F70B-E490-4222-B5C7-F8BC95800F39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87156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2A28431-837C-4444-8D7F-1E84C6C22E07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24D10D-B74E-4FF2-926A-EADDAC4430AB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70751251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E00D8EB-A9FE-46F6-B3B9-01EC816CC699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E5818A-4B76-4925-84B8-87772DE41D3B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93886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4DC823B-001F-4504-8B92-81ECED38B7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E2CDB5-514A-439C-8776-2FD2F8149094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664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869976-DF7B-484B-8722-22DC2E8754E5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CBF7A3-2A79-4B80-B02A-67BA936D5646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691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4B956D1-94B5-45B7-8C70-ABEA24F1A1F9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11A2BE-42BB-4280-8692-7B728AAE909A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3843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/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E45721D-BE2E-4FE8-ABA1-3BF13426B30B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A7F70B-E490-4222-B5C7-F8BC95800F39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3283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2A28431-837C-4444-8D7F-1E84C6C22E07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24D10D-B74E-4FF2-926A-EADDAC4430AB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59740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/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39A96FCC-2C26-4C4B-8C85-AE469A862C4E}" type="datetimeFigureOut">
              <a:rPr lang="ru-RU" smtClean="0">
                <a:solidFill>
                  <a:srgbClr val="F0A22E">
                    <a:shade val="75000"/>
                  </a:srgbClr>
                </a:solidFill>
                <a:latin typeface="Arial" charset="0"/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  <a:latin typeface="Arial" charset="0"/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  <a:latin typeface="Arial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37F9B296-3798-428C-B609-346E1B493A3D}" type="slidenum">
              <a:rPr lang="ru-RU" smtClean="0">
                <a:solidFill>
                  <a:srgbClr val="F0A22E">
                    <a:shade val="75000"/>
                  </a:srgbClr>
                </a:solidFill>
                <a:latin typeface="Arial" charset="0"/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  <a:latin typeface="Arial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/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/>
            <a:endParaRPr lang="en-US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8042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6" r:id="rId1"/>
    <p:sldLayoutId id="2147484137" r:id="rId2"/>
    <p:sldLayoutId id="2147484138" r:id="rId3"/>
    <p:sldLayoutId id="2147484139" r:id="rId4"/>
    <p:sldLayoutId id="2147484140" r:id="rId5"/>
    <p:sldLayoutId id="2147484141" r:id="rId6"/>
    <p:sldLayoutId id="2147484142" r:id="rId7"/>
    <p:sldLayoutId id="2147484143" r:id="rId8"/>
    <p:sldLayoutId id="2147484144" r:id="rId9"/>
    <p:sldLayoutId id="2147484145" r:id="rId10"/>
    <p:sldLayoutId id="2147484146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/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39A96FCC-2C26-4C4B-8C85-AE469A862C4E}" type="datetimeFigureOut">
              <a:rPr lang="ru-RU" smtClean="0">
                <a:solidFill>
                  <a:srgbClr val="F0A22E">
                    <a:shade val="75000"/>
                  </a:srgbClr>
                </a:solidFill>
                <a:latin typeface="Arial" charset="0"/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  <a:latin typeface="Arial" charset="0"/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  <a:latin typeface="Arial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37F9B296-3798-428C-B609-346E1B493A3D}" type="slidenum">
              <a:rPr lang="ru-RU" smtClean="0">
                <a:solidFill>
                  <a:srgbClr val="F0A22E">
                    <a:shade val="75000"/>
                  </a:srgbClr>
                </a:solidFill>
                <a:latin typeface="Arial" charset="0"/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  <a:latin typeface="Arial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/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/>
            <a:endParaRPr lang="en-US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5233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0" r:id="rId1"/>
    <p:sldLayoutId id="2147484161" r:id="rId2"/>
    <p:sldLayoutId id="2147484162" r:id="rId3"/>
    <p:sldLayoutId id="2147484163" r:id="rId4"/>
    <p:sldLayoutId id="2147484164" r:id="rId5"/>
    <p:sldLayoutId id="2147484165" r:id="rId6"/>
    <p:sldLayoutId id="2147484166" r:id="rId7"/>
    <p:sldLayoutId id="2147484167" r:id="rId8"/>
    <p:sldLayoutId id="2147484168" r:id="rId9"/>
    <p:sldLayoutId id="2147484169" r:id="rId10"/>
    <p:sldLayoutId id="2147484170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/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39A96FCC-2C26-4C4B-8C85-AE469A862C4E}" type="datetimeFigureOut">
              <a:rPr lang="ru-RU" smtClean="0">
                <a:solidFill>
                  <a:srgbClr val="F0A22E">
                    <a:shade val="75000"/>
                  </a:srgbClr>
                </a:solidFill>
                <a:latin typeface="Arial" charset="0"/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  <a:latin typeface="Arial" charset="0"/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  <a:latin typeface="Arial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37F9B296-3798-428C-B609-346E1B493A3D}" type="slidenum">
              <a:rPr lang="ru-RU" smtClean="0">
                <a:solidFill>
                  <a:srgbClr val="F0A22E">
                    <a:shade val="75000"/>
                  </a:srgbClr>
                </a:solidFill>
                <a:latin typeface="Arial" charset="0"/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  <a:latin typeface="Arial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/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/>
            <a:endParaRPr lang="en-US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525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2" r:id="rId1"/>
    <p:sldLayoutId id="2147484173" r:id="rId2"/>
    <p:sldLayoutId id="2147484174" r:id="rId3"/>
    <p:sldLayoutId id="2147484175" r:id="rId4"/>
    <p:sldLayoutId id="2147484176" r:id="rId5"/>
    <p:sldLayoutId id="2147484177" r:id="rId6"/>
    <p:sldLayoutId id="2147484178" r:id="rId7"/>
    <p:sldLayoutId id="2147484179" r:id="rId8"/>
    <p:sldLayoutId id="2147484180" r:id="rId9"/>
    <p:sldLayoutId id="2147484181" r:id="rId10"/>
    <p:sldLayoutId id="2147484182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/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39A96FCC-2C26-4C4B-8C85-AE469A862C4E}" type="datetimeFigureOut">
              <a:rPr lang="ru-RU" smtClean="0">
                <a:solidFill>
                  <a:srgbClr val="F0A22E">
                    <a:shade val="75000"/>
                  </a:srgbClr>
                </a:solidFill>
                <a:latin typeface="Arial" charset="0"/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  <a:latin typeface="Arial" charset="0"/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  <a:latin typeface="Arial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37F9B296-3798-428C-B609-346E1B493A3D}" type="slidenum">
              <a:rPr lang="ru-RU" smtClean="0">
                <a:solidFill>
                  <a:srgbClr val="F0A22E">
                    <a:shade val="75000"/>
                  </a:srgbClr>
                </a:solidFill>
                <a:latin typeface="Arial" charset="0"/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  <a:latin typeface="Arial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/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/>
            <a:endParaRPr lang="en-US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330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44" r:id="rId1"/>
    <p:sldLayoutId id="2147484245" r:id="rId2"/>
    <p:sldLayoutId id="2147484246" r:id="rId3"/>
    <p:sldLayoutId id="2147484247" r:id="rId4"/>
    <p:sldLayoutId id="2147484248" r:id="rId5"/>
    <p:sldLayoutId id="2147484249" r:id="rId6"/>
    <p:sldLayoutId id="2147484250" r:id="rId7"/>
    <p:sldLayoutId id="2147484251" r:id="rId8"/>
    <p:sldLayoutId id="2147484252" r:id="rId9"/>
    <p:sldLayoutId id="2147484253" r:id="rId10"/>
    <p:sldLayoutId id="2147484254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/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39A96FCC-2C26-4C4B-8C85-AE469A862C4E}" type="datetimeFigureOut">
              <a:rPr lang="ru-RU" smtClean="0">
                <a:solidFill>
                  <a:srgbClr val="F0A22E">
                    <a:shade val="75000"/>
                  </a:srgbClr>
                </a:solidFill>
                <a:latin typeface="Arial" charset="0"/>
              </a:rPr>
              <a:pPr>
                <a:defRPr/>
              </a:pPr>
              <a:t>29.10.2020</a:t>
            </a:fld>
            <a:endParaRPr lang="ru-RU">
              <a:solidFill>
                <a:srgbClr val="F0A22E">
                  <a:shade val="75000"/>
                </a:srgbClr>
              </a:solidFill>
              <a:latin typeface="Arial" charset="0"/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  <a:latin typeface="Arial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37F9B296-3798-428C-B609-346E1B493A3D}" type="slidenum">
              <a:rPr lang="ru-RU" smtClean="0">
                <a:solidFill>
                  <a:srgbClr val="F0A22E">
                    <a:shade val="75000"/>
                  </a:srgbClr>
                </a:solidFill>
                <a:latin typeface="Arial" charset="0"/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  <a:latin typeface="Arial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/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/>
            <a:endParaRPr lang="en-US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4945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56" r:id="rId1"/>
    <p:sldLayoutId id="2147484257" r:id="rId2"/>
    <p:sldLayoutId id="2147484258" r:id="rId3"/>
    <p:sldLayoutId id="2147484259" r:id="rId4"/>
    <p:sldLayoutId id="2147484260" r:id="rId5"/>
    <p:sldLayoutId id="2147484261" r:id="rId6"/>
    <p:sldLayoutId id="2147484262" r:id="rId7"/>
    <p:sldLayoutId id="2147484263" r:id="rId8"/>
    <p:sldLayoutId id="2147484264" r:id="rId9"/>
    <p:sldLayoutId id="2147484265" r:id="rId10"/>
    <p:sldLayoutId id="2147484266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9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Горизонтальный свиток 5"/>
          <p:cNvSpPr/>
          <p:nvPr/>
        </p:nvSpPr>
        <p:spPr>
          <a:xfrm>
            <a:off x="714348" y="714356"/>
            <a:ext cx="7786742" cy="4142630"/>
          </a:xfrm>
          <a:prstGeom prst="horizontalScroll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altLang="en-US" sz="2800" b="1" cap="all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Организация сотрудничества </a:t>
            </a:r>
            <a:endParaRPr lang="ru-RU" altLang="en-US" sz="2800" b="1" cap="all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r>
              <a:rPr lang="ru-RU" altLang="en-US" sz="2800" b="1" cap="all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 </a:t>
            </a:r>
            <a:r>
              <a:rPr lang="ru-RU" altLang="en-US" sz="2800" b="1" cap="all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родителями по </a:t>
            </a:r>
            <a:br>
              <a:rPr lang="ru-RU" altLang="en-US" sz="2800" b="1" cap="all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altLang="en-US" sz="2800" b="1" cap="all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правовому воспитанию дошкольников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78719" y="0"/>
            <a:ext cx="6858000" cy="1357312"/>
          </a:xfrm>
          <a:ln>
            <a:noFill/>
            <a:prstDash val="sysDot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pPr lvl="0" algn="ctr" fontAlgn="base">
              <a:spcAft>
                <a:spcPct val="0"/>
              </a:spcAft>
            </a:pPr>
            <a:r>
              <a:rPr lang="ru-RU" altLang="en-US" sz="1800" b="1" cap="none">
                <a:solidFill>
                  <a:srgbClr val="F0A22E">
                    <a:lumMod val="75000"/>
                  </a:srgbClr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МКДОУ АГО «Ачитский детский сад «Улыбка» – </a:t>
            </a:r>
            <a:br>
              <a:rPr lang="ru-RU" altLang="en-US" sz="1800" b="1" cap="none">
                <a:solidFill>
                  <a:srgbClr val="F0A22E">
                    <a:lumMod val="75000"/>
                  </a:srgbClr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en-US" sz="1800" b="1" cap="none">
                <a:solidFill>
                  <a:srgbClr val="F0A22E">
                    <a:lumMod val="75000"/>
                  </a:srgbClr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филиал «Уфимский детский сад «Радуга»</a:t>
            </a:r>
            <a:endParaRPr lang="ru-RU" altLang="en-US" sz="1800" b="1" cap="none" dirty="0">
              <a:solidFill>
                <a:srgbClr val="F0A22E">
                  <a:lumMod val="75000"/>
                </a:srgbClr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8" name="Picture 4" descr="SCAL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5019008"/>
            <a:ext cx="2053829" cy="1643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Users\Анна\Downloads\пр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6497" y="5257799"/>
            <a:ext cx="2155825" cy="1436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0" y="4524356"/>
            <a:ext cx="90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altLang="en-US" b="1" dirty="0">
                <a:solidFill>
                  <a:srgbClr val="C17529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Баранова Ю. С.,</a:t>
            </a:r>
          </a:p>
          <a:p>
            <a:pPr lvl="0" algn="r"/>
            <a:r>
              <a:rPr lang="ru-RU" altLang="en-US" b="1" dirty="0">
                <a:solidFill>
                  <a:srgbClr val="C17529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ВКК </a:t>
            </a:r>
            <a:endParaRPr lang="ru-RU" altLang="en-US" b="1" dirty="0" smtClean="0">
              <a:solidFill>
                <a:srgbClr val="C17529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/>
            <a:endParaRPr lang="ru-RU" altLang="en-US" b="1" dirty="0">
              <a:solidFill>
                <a:srgbClr val="C17529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/>
            <a:endParaRPr lang="ru-RU" altLang="en-US" b="1" dirty="0" smtClean="0">
              <a:solidFill>
                <a:srgbClr val="C17529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/>
            <a:endParaRPr lang="ru-RU" altLang="en-US" b="1" dirty="0">
              <a:solidFill>
                <a:srgbClr val="C17529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/>
            <a:r>
              <a:rPr lang="ru-RU" altLang="en-US" b="1" dirty="0" smtClean="0">
                <a:solidFill>
                  <a:srgbClr val="C17529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altLang="en-US" b="1" dirty="0">
              <a:solidFill>
                <a:srgbClr val="C17529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altLang="en-US" b="1" dirty="0">
                <a:solidFill>
                  <a:srgbClr val="C17529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 Уфимский</a:t>
            </a:r>
          </a:p>
          <a:p>
            <a:pPr lvl="0"/>
            <a:r>
              <a:rPr lang="ru-RU" altLang="en-US" b="1" dirty="0">
                <a:solidFill>
                  <a:srgbClr val="C17529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г.</a:t>
            </a:r>
          </a:p>
        </p:txBody>
      </p:sp>
    </p:spTree>
    <p:extLst>
      <p:ext uri="{BB962C8B-B14F-4D97-AF65-F5344CB8AC3E}">
        <p14:creationId xmlns:p14="http://schemas.microsoft.com/office/powerpoint/2010/main" val="76940571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33400"/>
            <a:ext cx="4290556" cy="639762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Игра «Волшебный сундучок»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" name="Объект 1"/>
          <p:cNvPicPr>
            <a:picLocks noGrp="1" noChangeAspect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94" y="1173162"/>
            <a:ext cx="4291012" cy="32182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295400"/>
            <a:ext cx="4289425" cy="32170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3505200"/>
            <a:ext cx="4191000" cy="3143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59931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971800" y="371277"/>
            <a:ext cx="4290556" cy="639762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Игра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«черный и белый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стул»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190" y="1012230"/>
            <a:ext cx="4289425" cy="32170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Объект 6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796" y="1011039"/>
            <a:ext cx="4291012" cy="32182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2447" y="4067175"/>
            <a:ext cx="4177661" cy="2667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388867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6">
            <a:extLst>
              <a:ext uri="{FF2B5EF4-FFF2-40B4-BE49-F238E27FC236}">
                <a16:creationId xmlns="" xmlns:a16="http://schemas.microsoft.com/office/drawing/2014/main" id="{53B16825-60B4-4DB2-963D-3E39D40707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71600" y="152400"/>
            <a:ext cx="6172200" cy="817808"/>
          </a:xfr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altLang="en-US" sz="2400" b="1" i="1" dirty="0">
                <a:solidFill>
                  <a:schemeClr val="accent6">
                    <a:lumMod val="50000"/>
                  </a:schemeClr>
                </a:solidFill>
                <a:effectLst/>
              </a:rPr>
              <a:t>Анкетирование родителей по вопросам правового воспитания</a:t>
            </a:r>
          </a:p>
        </p:txBody>
      </p:sp>
      <p:sp>
        <p:nvSpPr>
          <p:cNvPr id="20483" name="Rectangle 12">
            <a:extLst>
              <a:ext uri="{FF2B5EF4-FFF2-40B4-BE49-F238E27FC236}">
                <a16:creationId xmlns="" xmlns:a16="http://schemas.microsoft.com/office/drawing/2014/main" id="{C17162D0-0F63-419A-B15D-81400A24E7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1752600"/>
            <a:ext cx="7772400" cy="344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buFontTx/>
              <a:buChar char="-"/>
            </a:pPr>
            <a:r>
              <a:rPr lang="ru-RU" altLang="en-US" sz="2000" b="1" dirty="0">
                <a:solidFill>
                  <a:schemeClr val="accent6">
                    <a:lumMod val="75000"/>
                  </a:schemeClr>
                </a:solidFill>
              </a:rPr>
              <a:t> С положениями Конвенции о правах ребенка знаком </a:t>
            </a:r>
          </a:p>
          <a:p>
            <a:pPr algn="l" eaLnBrk="1" hangingPunct="1"/>
            <a:r>
              <a:rPr lang="ru-RU" altLang="en-US" sz="2000" b="1" dirty="0">
                <a:solidFill>
                  <a:schemeClr val="accent6">
                    <a:lumMod val="75000"/>
                  </a:schemeClr>
                </a:solidFill>
              </a:rPr>
              <a:t>лишь 1% родителей;</a:t>
            </a:r>
          </a:p>
          <a:p>
            <a:pPr algn="l" eaLnBrk="1" hangingPunct="1"/>
            <a:r>
              <a:rPr lang="ru-RU" altLang="en-US" sz="2000" b="1" dirty="0">
                <a:solidFill>
                  <a:schemeClr val="accent6">
                    <a:lumMod val="75000"/>
                  </a:schemeClr>
                </a:solidFill>
              </a:rPr>
              <a:t>- О существовании Семейного кодекса известно лишь 58%, </a:t>
            </a:r>
          </a:p>
          <a:p>
            <a:pPr algn="l" eaLnBrk="1" hangingPunct="1"/>
            <a:r>
              <a:rPr lang="ru-RU" altLang="en-US" sz="2000" b="1" dirty="0">
                <a:solidFill>
                  <a:schemeClr val="accent6">
                    <a:lumMod val="75000"/>
                  </a:schemeClr>
                </a:solidFill>
              </a:rPr>
              <a:t>но смогли назвать свои права  и обязанности  только 28 %;</a:t>
            </a:r>
          </a:p>
          <a:p>
            <a:pPr algn="l" eaLnBrk="1" hangingPunct="1"/>
            <a:r>
              <a:rPr lang="ru-RU" altLang="en-US" sz="2000" b="1" dirty="0">
                <a:solidFill>
                  <a:schemeClr val="accent6">
                    <a:lumMod val="75000"/>
                  </a:schemeClr>
                </a:solidFill>
              </a:rPr>
              <a:t>- Только половина родителей (54% ) понимают, что уходя </a:t>
            </a:r>
          </a:p>
          <a:p>
            <a:pPr algn="l" eaLnBrk="1" hangingPunct="1"/>
            <a:r>
              <a:rPr lang="ru-RU" altLang="en-US" sz="2000" b="1" dirty="0">
                <a:solidFill>
                  <a:schemeClr val="accent6">
                    <a:lumMod val="75000"/>
                  </a:schemeClr>
                </a:solidFill>
              </a:rPr>
              <a:t>из дома по своим  делам и оставляя ребенка одного на несколько часов, они тем самым нарушают его права;</a:t>
            </a:r>
          </a:p>
          <a:p>
            <a:pPr algn="l" eaLnBrk="1" hangingPunct="1"/>
            <a:r>
              <a:rPr lang="ru-RU" altLang="en-US" sz="2000" b="1" dirty="0">
                <a:solidFill>
                  <a:schemeClr val="accent6">
                    <a:lumMod val="75000"/>
                  </a:schemeClr>
                </a:solidFill>
              </a:rPr>
              <a:t>- 85,7 % родителей справедливо считают, что  ударить </a:t>
            </a:r>
          </a:p>
          <a:p>
            <a:pPr algn="l" eaLnBrk="1" hangingPunct="1"/>
            <a:r>
              <a:rPr lang="ru-RU" altLang="en-US" sz="2000" b="1" dirty="0">
                <a:solidFill>
                  <a:schemeClr val="accent6">
                    <a:lumMod val="75000"/>
                  </a:schemeClr>
                </a:solidFill>
              </a:rPr>
              <a:t>ребенка - означает нарушить его права, вместе  с тем, </a:t>
            </a:r>
          </a:p>
          <a:p>
            <a:pPr algn="l" eaLnBrk="1" hangingPunct="1"/>
            <a:r>
              <a:rPr lang="ru-RU" altLang="en-US" sz="2000" b="1" dirty="0">
                <a:solidFill>
                  <a:schemeClr val="accent6">
                    <a:lumMod val="75000"/>
                  </a:schemeClr>
                </a:solidFill>
              </a:rPr>
              <a:t>73%, допускают щелчок по попе и </a:t>
            </a:r>
          </a:p>
          <a:p>
            <a:pPr algn="l" eaLnBrk="1" hangingPunct="1"/>
            <a:r>
              <a:rPr lang="ru-RU" altLang="en-US" sz="2000" b="1" dirty="0">
                <a:solidFill>
                  <a:schemeClr val="accent6">
                    <a:lumMod val="75000"/>
                  </a:schemeClr>
                </a:solidFill>
              </a:rPr>
              <a:t>31 % - использование ремня, как наказания</a:t>
            </a:r>
            <a:r>
              <a:rPr lang="ru-RU" altLang="en-US" dirty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>
            <a:extLst>
              <a:ext uri="{FF2B5EF4-FFF2-40B4-BE49-F238E27FC236}">
                <a16:creationId xmlns="" xmlns:a16="http://schemas.microsoft.com/office/drawing/2014/main" id="{28D5C387-45D3-43F3-B7F4-5B273E407F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143000"/>
          </a:xfr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/>
          <a:lstStyle/>
          <a:p>
            <a:pPr algn="ctr"/>
            <a:r>
              <a:rPr lang="ru-RU" altLang="en-US" sz="2800" b="1" i="1" dirty="0">
                <a:solidFill>
                  <a:schemeClr val="accent6">
                    <a:lumMod val="75000"/>
                  </a:schemeClr>
                </a:solidFill>
                <a:effectLst/>
              </a:rPr>
              <a:t>Анкетирование родителей по теме «Наказание в воспитании»</a:t>
            </a:r>
          </a:p>
        </p:txBody>
      </p:sp>
      <p:sp>
        <p:nvSpPr>
          <p:cNvPr id="21507" name="Rectangle 18">
            <a:extLst>
              <a:ext uri="{FF2B5EF4-FFF2-40B4-BE49-F238E27FC236}">
                <a16:creationId xmlns="" xmlns:a16="http://schemas.microsoft.com/office/drawing/2014/main" id="{F2584EB0-3699-41BA-AC94-C6E8F94D03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2178040"/>
            <a:ext cx="7620000" cy="34163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extLst/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2400" b="1" dirty="0">
                <a:solidFill>
                  <a:schemeClr val="accent6">
                    <a:lumMod val="75000"/>
                  </a:schemeClr>
                </a:solidFill>
              </a:rPr>
              <a:t>- 92% родителей наказывают своих детей (от физического воздействия до речевой агрессии);</a:t>
            </a:r>
          </a:p>
          <a:p>
            <a:pPr eaLnBrk="1" hangingPunct="1"/>
            <a:r>
              <a:rPr lang="ru-RU" altLang="en-US" sz="2400" b="1" dirty="0">
                <a:solidFill>
                  <a:schemeClr val="accent6">
                    <a:lumMod val="75000"/>
                  </a:schemeClr>
                </a:solidFill>
              </a:rPr>
              <a:t>  - 92% опрашиваемых ответили, что их самих в детстве наказывали;</a:t>
            </a:r>
          </a:p>
          <a:p>
            <a:pPr eaLnBrk="1" hangingPunct="1"/>
            <a:r>
              <a:rPr lang="ru-RU" altLang="en-US" sz="2400" b="1" dirty="0">
                <a:solidFill>
                  <a:schemeClr val="accent6">
                    <a:lumMod val="75000"/>
                  </a:schemeClr>
                </a:solidFill>
              </a:rPr>
              <a:t> - 78% родителей объяснили,  что их раздражает в ребенке капризы, ложь, истерики, непослушание, неаккуратность;</a:t>
            </a:r>
          </a:p>
          <a:p>
            <a:pPr eaLnBrk="1" hangingPunct="1"/>
            <a:r>
              <a:rPr lang="ru-RU" altLang="en-US" sz="2400" b="1" dirty="0">
                <a:solidFill>
                  <a:schemeClr val="accent6">
                    <a:lumMod val="75000"/>
                  </a:schemeClr>
                </a:solidFill>
              </a:rPr>
              <a:t>- 84% родителей не знают, в чем проявляется нарушение прав ребенка.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C99D008F-9EA4-4B6F-A6CE-525D4B52E0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457200"/>
            <a:ext cx="8001000" cy="17543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3600" b="1" dirty="0" smtClean="0">
                <a:solidFill>
                  <a:schemeClr val="accent6">
                    <a:lumMod val="75000"/>
                  </a:schemeClr>
                </a:solidFill>
              </a:rPr>
              <a:t> Результаты работы по формированию правового воспитания у детей 4-5 лет</a:t>
            </a:r>
            <a:endParaRPr lang="ru-RU" altLang="en-US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7651" name="Rectangle 14">
            <a:extLst>
              <a:ext uri="{FF2B5EF4-FFF2-40B4-BE49-F238E27FC236}">
                <a16:creationId xmlns="" xmlns:a16="http://schemas.microsoft.com/office/drawing/2014/main" id="{5443AE42-CF0D-4E5C-8592-3C7DDC07AB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2682" y="2883564"/>
            <a:ext cx="7696200" cy="25545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extLst/>
        </p:spPr>
        <p:txBody>
          <a:bodyPr anchor="ctr">
            <a:spAutoFit/>
          </a:bodyPr>
          <a:lstStyle>
            <a:lvl1pPr eaLnBrk="0" hangingPunct="0">
              <a:tabLst>
                <a:tab pos="1581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1581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1581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1581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1581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581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581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581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581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ru-RU" altLang="en-US" sz="2000" dirty="0">
                <a:solidFill>
                  <a:srgbClr val="FFFF00"/>
                </a:solidFill>
              </a:rPr>
              <a:t> </a:t>
            </a:r>
            <a:r>
              <a:rPr lang="ru-RU" altLang="en-US" sz="2000" dirty="0">
                <a:solidFill>
                  <a:schemeClr val="accent6">
                    <a:lumMod val="75000"/>
                  </a:schemeClr>
                </a:solidFill>
              </a:rPr>
              <a:t>Положительное  изменение детей  в их отношении к себе и другим людям.</a:t>
            </a:r>
          </a:p>
          <a:p>
            <a:pPr algn="l" eaLnBrk="1" hangingPunct="1">
              <a:buFontTx/>
              <a:buChar char="•"/>
            </a:pPr>
            <a:r>
              <a:rPr lang="ru-RU" altLang="en-US" sz="2000" dirty="0">
                <a:solidFill>
                  <a:schemeClr val="accent6">
                    <a:lumMod val="75000"/>
                  </a:schemeClr>
                </a:solidFill>
              </a:rPr>
              <a:t> Снижение уровня агрессии у детей.</a:t>
            </a:r>
          </a:p>
          <a:p>
            <a:pPr algn="l" eaLnBrk="1" hangingPunct="1">
              <a:buFontTx/>
              <a:buChar char="•"/>
            </a:pPr>
            <a:r>
              <a:rPr lang="ru-RU" altLang="en-US" sz="20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altLang="en-US" sz="2000" dirty="0" smtClean="0">
                <a:solidFill>
                  <a:schemeClr val="accent6">
                    <a:lumMod val="75000"/>
                  </a:schemeClr>
                </a:solidFill>
              </a:rPr>
              <a:t>Формирование </a:t>
            </a:r>
            <a:r>
              <a:rPr lang="ru-RU" altLang="en-US" sz="2000" dirty="0">
                <a:solidFill>
                  <a:schemeClr val="accent6">
                    <a:lumMod val="75000"/>
                  </a:schemeClr>
                </a:solidFill>
              </a:rPr>
              <a:t>у детей  собственного мнения.</a:t>
            </a:r>
          </a:p>
          <a:p>
            <a:pPr algn="l" eaLnBrk="1" hangingPunct="1">
              <a:buFontTx/>
              <a:buChar char="•"/>
            </a:pPr>
            <a:r>
              <a:rPr lang="ru-RU" altLang="en-US" sz="2000" dirty="0">
                <a:solidFill>
                  <a:schemeClr val="accent6">
                    <a:lumMod val="75000"/>
                  </a:schemeClr>
                </a:solidFill>
              </a:rPr>
              <a:t> Изменение  подходов к разрешению конфликтов и споров</a:t>
            </a:r>
            <a:r>
              <a:rPr lang="ru-RU" altLang="en-US" sz="2000" dirty="0" smtClean="0">
                <a:solidFill>
                  <a:schemeClr val="accent6">
                    <a:lumMod val="75000"/>
                  </a:schemeClr>
                </a:solidFill>
              </a:rPr>
              <a:t>. </a:t>
            </a:r>
            <a:endParaRPr lang="ru-RU" altLang="en-US" sz="2000" dirty="0">
              <a:solidFill>
                <a:schemeClr val="accent6">
                  <a:lumMod val="75000"/>
                </a:schemeClr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ru-RU" altLang="en-US" sz="2000" dirty="0">
                <a:solidFill>
                  <a:schemeClr val="accent6">
                    <a:lumMod val="75000"/>
                  </a:schemeClr>
                </a:solidFill>
              </a:rPr>
              <a:t> Значительно повышена правовая  грамотность родителей.</a:t>
            </a:r>
          </a:p>
          <a:p>
            <a:pPr algn="l" eaLnBrk="1" hangingPunct="1">
              <a:buFontTx/>
              <a:buChar char="•"/>
            </a:pPr>
            <a:r>
              <a:rPr lang="ru-RU" altLang="en-US" sz="2000" dirty="0">
                <a:solidFill>
                  <a:schemeClr val="accent6">
                    <a:lumMod val="75000"/>
                  </a:schemeClr>
                </a:solidFill>
              </a:rPr>
              <a:t> В </a:t>
            </a:r>
            <a:r>
              <a:rPr lang="ru-RU" altLang="en-US" sz="2000" dirty="0" smtClean="0">
                <a:solidFill>
                  <a:schemeClr val="accent6">
                    <a:lumMod val="75000"/>
                  </a:schemeClr>
                </a:solidFill>
              </a:rPr>
              <a:t>нашей группе </a:t>
            </a:r>
            <a:r>
              <a:rPr lang="ru-RU" altLang="en-US" sz="2000" dirty="0">
                <a:solidFill>
                  <a:schemeClr val="accent6">
                    <a:lumMod val="75000"/>
                  </a:schemeClr>
                </a:solidFill>
              </a:rPr>
              <a:t>не зарегистрировано ни одного факта жестокого обращения с детьми</a:t>
            </a:r>
            <a:r>
              <a:rPr lang="ru-RU" altLang="en-US" sz="2000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endParaRPr lang="ru-RU" alt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797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84124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участие на праздниках в </a:t>
            </a:r>
            <a:r>
              <a:rPr lang="ru-RU" dirty="0" err="1" smtClean="0"/>
              <a:t>доо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400175"/>
            <a:ext cx="3505200" cy="2628900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3300" y="1400175"/>
            <a:ext cx="3505200" cy="2628900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220" y="4191000"/>
            <a:ext cx="3422380" cy="25667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4191000"/>
            <a:ext cx="351790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866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84124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участие на праздниках в </a:t>
            </a:r>
            <a:r>
              <a:rPr lang="ru-RU" dirty="0" err="1" smtClean="0"/>
              <a:t>доо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752600"/>
            <a:ext cx="4191000" cy="314325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3200400"/>
            <a:ext cx="4343400" cy="3257550"/>
          </a:xfrm>
        </p:spPr>
      </p:pic>
    </p:spTree>
    <p:extLst>
      <p:ext uri="{BB962C8B-B14F-4D97-AF65-F5344CB8AC3E}">
        <p14:creationId xmlns:p14="http://schemas.microsoft.com/office/powerpoint/2010/main" val="27938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84124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день открытых дверей в </a:t>
            </a:r>
            <a:r>
              <a:rPr lang="ru-RU" dirty="0" err="1" smtClean="0"/>
              <a:t>доо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0133" y="3352800"/>
            <a:ext cx="4229100" cy="2819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329133" y="1371600"/>
            <a:ext cx="4191000" cy="2795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031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84124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/>
              <a:t>акция по правилам дорожного движения</a:t>
            </a:r>
            <a:br>
              <a:rPr lang="ru-RU" sz="2700" dirty="0" smtClean="0"/>
            </a:br>
            <a:r>
              <a:rPr lang="ru-RU" sz="2700" dirty="0" smtClean="0"/>
              <a:t> «будь заметным»</a:t>
            </a:r>
            <a:endParaRPr lang="ru-RU" sz="27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01" y="3892939"/>
            <a:ext cx="4478204" cy="29650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4868" y="3843528"/>
            <a:ext cx="4552831" cy="3014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4" b="33334"/>
          <a:stretch/>
        </p:blipFill>
        <p:spPr>
          <a:xfrm>
            <a:off x="2514600" y="1143000"/>
            <a:ext cx="4038600" cy="29167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18900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84124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встречи за круглым столом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726" y="1015314"/>
            <a:ext cx="3803274" cy="29302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" r="3815"/>
          <a:stretch/>
        </p:blipFill>
        <p:spPr>
          <a:xfrm>
            <a:off x="4446182" y="990600"/>
            <a:ext cx="3884266" cy="29302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3945550"/>
            <a:ext cx="3962400" cy="280970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6182" y="3908550"/>
            <a:ext cx="4267200" cy="2846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754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="" xmlns:a16="http://schemas.microsoft.com/office/drawing/2014/main" id="{833F0E06-BCDE-4B74-AEE9-A3B36DCC688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-81279" y="524450"/>
            <a:ext cx="8229600" cy="4724400"/>
          </a:xfrm>
        </p:spPr>
        <p:txBody>
          <a:bodyPr/>
          <a:lstStyle/>
          <a:p>
            <a:pPr marL="0" indent="342900" algn="just"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lang="ru-RU" sz="2000" b="1" i="1" dirty="0">
                <a:solidFill>
                  <a:srgbClr val="D9D9D9"/>
                </a:solidFill>
                <a:effectLst/>
                <a:latin typeface="Cambria" pitchFamily="18" charset="0"/>
                <a:cs typeface="Times New Roman" pitchFamily="18" charset="0"/>
              </a:rPr>
              <a:t> </a:t>
            </a:r>
            <a:r>
              <a:rPr lang="ru-RU" sz="2000" dirty="0"/>
              <a:t>	</a:t>
            </a:r>
            <a:r>
              <a:rPr lang="ru-RU" sz="2800" dirty="0"/>
              <a:t> </a:t>
            </a:r>
          </a:p>
        </p:txBody>
      </p:sp>
      <p:sp>
        <p:nvSpPr>
          <p:cNvPr id="4099" name="Text Box 27">
            <a:extLst>
              <a:ext uri="{FF2B5EF4-FFF2-40B4-BE49-F238E27FC236}">
                <a16:creationId xmlns="" xmlns:a16="http://schemas.microsoft.com/office/drawing/2014/main" id="{9FEF5AEA-71DA-4080-A944-B3CA0A8009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5080" y="489033"/>
            <a:ext cx="7924800" cy="3276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76200" algn="ctr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Aft>
                <a:spcPts val="0"/>
              </a:spcAft>
            </a:pPr>
            <a:r>
              <a:rPr lang="ru-RU" sz="2400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Семья </a:t>
            </a:r>
            <a:r>
              <a:rPr lang="ru-RU" sz="2400" b="1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для ребенка </a:t>
            </a:r>
            <a:r>
              <a:rPr lang="ru-RU" sz="24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– это источник общественного опыта.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sz="24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Здесь он находит примеры для подражания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sz="24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здесь происходит его социальное рождение.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sz="24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если мы хотим вырастить нравственно здоровое поколение, то должны решать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sz="24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эту проблему «всем миром»: детский сад, семья, общественность</a:t>
            </a:r>
            <a:r>
              <a:rPr lang="ru-RU" sz="2400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/>
            <a:r>
              <a:rPr lang="ru-RU" sz="2400" b="1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В. А. Сухомлинский</a:t>
            </a:r>
            <a:endParaRPr lang="ru-RU" altLang="en-US" sz="24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102" name="Picture 97">
            <a:extLst>
              <a:ext uri="{FF2B5EF4-FFF2-40B4-BE49-F238E27FC236}">
                <a16:creationId xmlns="" xmlns:a16="http://schemas.microsoft.com/office/drawing/2014/main" id="{E70C263E-2A21-4F24-96E3-14C544C8E6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7330" y="3932739"/>
            <a:ext cx="3620301" cy="2748747"/>
          </a:xfrm>
          <a:prstGeom prst="rect">
            <a:avLst/>
          </a:prstGeom>
          <a:noFill/>
          <a:ln w="57150" algn="ctr">
            <a:solidFill>
              <a:srgbClr val="00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42886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285728"/>
            <a:ext cx="8215370" cy="25545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kern="10" spc="50" dirty="0" smtClean="0">
                <a:ln w="11430"/>
                <a:gradFill>
                  <a:gsLst>
                    <a:gs pos="25000">
                      <a:srgbClr val="A5644E">
                        <a:satMod val="155000"/>
                      </a:srgbClr>
                    </a:gs>
                    <a:gs pos="100000">
                      <a:srgbClr val="A5644E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Помните! </a:t>
            </a:r>
          </a:p>
          <a:p>
            <a:r>
              <a:rPr lang="ru-RU" sz="4000" b="1" kern="10" spc="50" dirty="0" smtClean="0">
                <a:ln w="11430"/>
                <a:gradFill>
                  <a:gsLst>
                    <a:gs pos="25000">
                      <a:srgbClr val="A5644E">
                        <a:satMod val="155000"/>
                      </a:srgbClr>
                    </a:gs>
                    <a:gs pos="100000">
                      <a:srgbClr val="A5644E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Пользуясь своими правами, </a:t>
            </a:r>
          </a:p>
          <a:p>
            <a:r>
              <a:rPr lang="ru-RU" sz="4000" b="1" kern="10" spc="50" dirty="0" smtClean="0">
                <a:ln w="11430"/>
                <a:gradFill>
                  <a:gsLst>
                    <a:gs pos="25000">
                      <a:srgbClr val="A5644E">
                        <a:satMod val="155000"/>
                      </a:srgbClr>
                    </a:gs>
                    <a:gs pos="100000">
                      <a:srgbClr val="A5644E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надо уважать права</a:t>
            </a:r>
          </a:p>
          <a:p>
            <a:r>
              <a:rPr lang="ru-RU" sz="4000" b="1" kern="10" spc="50" dirty="0" smtClean="0">
                <a:ln w="11430"/>
                <a:gradFill>
                  <a:gsLst>
                    <a:gs pos="25000">
                      <a:srgbClr val="A5644E">
                        <a:satMod val="155000"/>
                      </a:srgbClr>
                    </a:gs>
                    <a:gs pos="100000">
                      <a:srgbClr val="A5644E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других людей!</a:t>
            </a:r>
            <a:endParaRPr lang="ru-RU" sz="4000" b="1" kern="10" spc="50" dirty="0">
              <a:ln w="11430"/>
              <a:gradFill>
                <a:gsLst>
                  <a:gs pos="25000">
                    <a:srgbClr val="A5644E">
                      <a:satMod val="155000"/>
                    </a:srgbClr>
                  </a:gs>
                  <a:gs pos="100000">
                    <a:srgbClr val="A5644E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4557" y="2804856"/>
            <a:ext cx="5029200" cy="37719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7191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C99D008F-9EA4-4B6F-A6CE-525D4B52E0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041" y="381000"/>
            <a:ext cx="8001000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3200" b="1" dirty="0" smtClean="0">
                <a:solidFill>
                  <a:schemeClr val="accent6">
                    <a:lumMod val="75000"/>
                  </a:schemeClr>
                </a:solidFill>
              </a:rPr>
              <a:t>Литература</a:t>
            </a:r>
            <a:endParaRPr lang="ru-RU" altLang="en-US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7651" name="Rectangle 14">
            <a:extLst>
              <a:ext uri="{FF2B5EF4-FFF2-40B4-BE49-F238E27FC236}">
                <a16:creationId xmlns="" xmlns:a16="http://schemas.microsoft.com/office/drawing/2014/main" id="{5443AE42-CF0D-4E5C-8592-3C7DDC07AB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041" y="1447800"/>
            <a:ext cx="8153400" cy="51398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extLst/>
        </p:spPr>
        <p:txBody>
          <a:bodyPr wrap="square" anchor="ctr">
            <a:spAutoFit/>
          </a:bodyPr>
          <a:lstStyle>
            <a:lvl1pPr eaLnBrk="0" hangingPunct="0">
              <a:tabLst>
                <a:tab pos="1581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1581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1581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1581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1581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581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581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581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581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Борисова, О. Т. Правовое образование дошкольников //Ребенок в детском саду. М.,  2002 -  №4, стр.77;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Давыдова О. И., </a:t>
            </a:r>
            <a:r>
              <a:rPr lang="ru-RU" sz="1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Вялкова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М. Беседы об ответственности и правах ребенка. – М.: ТЦ Сфера, 2008.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ru-RU" sz="1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Зеленова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 Г., Осипова Л. Е. Я – ребенок, я имею право. М.: «Издательство Скрипорий2003», 2007.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Ковалева Г.А. Воспитывая маленького гражданина… Практическое пособие для работников ДОУ, - М.: АРКТИ, 2003 (Развитие и воспитание дошкольника).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ru-RU" sz="1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Ковардакова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М.А., </a:t>
            </a:r>
            <a:r>
              <a:rPr lang="ru-RU" sz="1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Майданкина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Н.Ю. Ребёнок и право: Программа и методические материалы к образовательной работе с детьми дошкольного возраста по приобщению к правовым ценностям. -Ульяновск: УИПКПРО, 2005.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С.А. Мы имеем право! (</a:t>
            </a:r>
            <a:r>
              <a:rPr lang="ru-RU" sz="1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учебно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–методическое пособие для </a:t>
            </a:r>
            <a:r>
              <a:rPr lang="ru-RU" sz="1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коллективов дет. </a:t>
            </a:r>
            <a:r>
              <a:rPr lang="ru-RU" sz="1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учреждений). – М.: Обруч,2010.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Конвенция о правах ребенка: Конвенция ООН. – М.: РИОР, 2007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Конституция Российской Федерации. – М.: </a:t>
            </a:r>
            <a:r>
              <a:rPr lang="ru-RU" sz="1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Юрайт-Издат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2008 (Правовая библиотека).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Концепция дошкольного воспитания //Дошкольное образование России в документах и материалах. М., 2001. С.230, 234, 239,241,242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Маралов В.Г. Как научить ребенка быть внимательным и терпимым к людям: Пособие для воспитателей ДОУ и детских психологов. – М.: АРКТИ, 2009.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Фарафонова И.И., </a:t>
            </a:r>
            <a:r>
              <a:rPr lang="ru-RU" sz="1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Пасякина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Л.В., Сухова Е.Г., </a:t>
            </a:r>
            <a:r>
              <a:rPr lang="ru-RU" sz="1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Комова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Т.М. Права ребенка (семейные проекты) – журнал «Ребенок в детском саду». - №3.- 2008 С.39 – 45.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1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Харитончик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Т.А. Правовое воспитание. Организация работы с педагогами, детьми и родителями: семинары – практикумы, занятия, игры. – Волгоград: Учитель, 2009.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sz="2000" dirty="0">
                <a:solidFill>
                  <a:srgbClr val="000000"/>
                </a:solidFill>
              </a:rPr>
              <a:t> </a:t>
            </a:r>
            <a:endParaRPr lang="ru-RU" sz="20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058550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E675F459-D503-447D-B06B-6371C30BD098}"/>
              </a:ext>
            </a:extLst>
          </p:cNvPr>
          <p:cNvSpPr/>
          <p:nvPr/>
        </p:nvSpPr>
        <p:spPr>
          <a:xfrm>
            <a:off x="783721" y="1300215"/>
            <a:ext cx="7962299" cy="1240172"/>
          </a:xfrm>
          <a:prstGeom prst="rect">
            <a:avLst/>
          </a:prstGeom>
          <a:noFill/>
        </p:spPr>
        <p:txBody>
          <a:bodyPr>
            <a:prstTxWarp prst="textDeflateBottom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>
                  <a:solidFill>
                    <a:srgbClr val="000000"/>
                  </a:solidFill>
                </a:ln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Спасибо за внимание!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828800" y="2362200"/>
            <a:ext cx="5588000" cy="4191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57356" y="0"/>
            <a:ext cx="455900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000" b="1" cap="all" dirty="0" smtClean="0">
                <a:ln w="9000" cmpd="sng">
                  <a:solidFill>
                    <a:srgbClr val="C3986D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3986D">
                    <a:lumMod val="75000"/>
                  </a:srgb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</a:rPr>
              <a:t>АКТУАЛЬНОСТЬ</a:t>
            </a:r>
            <a:endParaRPr lang="ru-RU" sz="4800" b="1" cap="all" dirty="0">
              <a:ln w="9000" cmpd="sng">
                <a:solidFill>
                  <a:srgbClr val="C3986D">
                    <a:shade val="50000"/>
                    <a:satMod val="120000"/>
                  </a:srgbClr>
                </a:solidFill>
                <a:prstDash val="solid"/>
              </a:ln>
              <a:solidFill>
                <a:srgbClr val="C3986D">
                  <a:lumMod val="75000"/>
                </a:srgbClr>
              </a:solidFill>
              <a:effectLst>
                <a:reflection blurRad="12700" stA="28000" endPos="45000" dist="1000" dir="5400000" sy="-100000" algn="bl" rotWithShape="0"/>
              </a:effectLst>
              <a:latin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38200" y="1295400"/>
            <a:ext cx="7696200" cy="47705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Взаимодействие детского сада с родителями обеспечивает преемственность воспитания в семье и детском саду, позволяет повысить правовые знания детей и родителей, и как следствие, развивать положительные взаимоотношения между ними – в этом и состоит 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практическая значимость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работы в данном направлении. Детский сад и семья должны стремиться к созданию единого пространства развития и воспитания ребенка.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endParaRPr lang="ru-RU" sz="2400" dirty="0">
              <a:solidFill>
                <a:schemeClr val="bg2">
                  <a:lumMod val="2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5542719"/>
      </p:ext>
    </p:extLst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759220433"/>
              </p:ext>
            </p:extLst>
          </p:nvPr>
        </p:nvGraphicFramePr>
        <p:xfrm>
          <a:off x="500034" y="285728"/>
          <a:ext cx="8358246" cy="6572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017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686800" cy="841248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>
              <a:spcAft>
                <a:spcPts val="0"/>
              </a:spcAft>
            </a:pPr>
            <a:r>
              <a:rPr lang="ru-RU" sz="27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7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7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Перспективный </a:t>
            </a:r>
            <a:r>
              <a:rPr lang="ru-RU" sz="2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план работы с родителями по правовому воспитанию в старшей группе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1566664"/>
              </p:ext>
            </p:extLst>
          </p:nvPr>
        </p:nvGraphicFramePr>
        <p:xfrm>
          <a:off x="609600" y="1219200"/>
          <a:ext cx="7848601" cy="5460669"/>
        </p:xfrm>
        <a:graphic>
          <a:graphicData uri="http://schemas.openxmlformats.org/drawingml/2006/table">
            <a:tbl>
              <a:tblPr firstRow="1" firstCol="1" bandRow="1"/>
              <a:tblGrid>
                <a:gridCol w="535943"/>
                <a:gridCol w="1526645"/>
                <a:gridCol w="5786013"/>
              </a:tblGrid>
              <a:tr h="3169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05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Сроки</a:t>
                      </a:r>
                      <a:endParaRPr lang="ru-RU" sz="105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3380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Мероприятия</a:t>
                      </a:r>
                      <a:endParaRPr lang="ru-RU" sz="105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268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05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endParaRPr lang="ru-RU" sz="105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Родительское собрание "Роль семьи в правовом воспитании ребенка дошкольного возраста"</a:t>
                      </a:r>
                      <a:endParaRPr lang="ru-RU" sz="105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Обсуждение единой системы требований в детском саду и дома.</a:t>
                      </a:r>
                      <a:endParaRPr lang="ru-RU" sz="105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11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05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Буклет «Права и обязанности»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87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105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Праздник «День знаний».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07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105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Совместная работа с родителями: создание фотоальбома «Я и мои предки»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90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ru-RU" sz="105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Консультация </a:t>
                      </a:r>
                      <a:r>
                        <a:rPr lang="ru-RU" sz="1100" kern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«Работа с родителями по правовому воспитанию»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76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endParaRPr lang="ru-RU" sz="105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Конкурс рисунков «Моя семья»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07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05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</a:t>
                      </a:r>
                      <a:endParaRPr lang="ru-RU" sz="105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Информационный листок «Декларация о правах ребенка»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87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05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Беседа «Знаете ли, права своего ребенка»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07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105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Консультация «Жестокое обращение с детьми: что это такое?»</a:t>
                      </a:r>
                      <a:endParaRPr lang="ru-RU" sz="1000" b="1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87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105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Тематический праздник «Мы тоже имеем права!»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87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ru-RU" sz="105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Оформление уголка толерантности</a:t>
                      </a:r>
                      <a:endParaRPr lang="ru-RU" sz="105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52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endParaRPr lang="ru-RU" sz="105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642620" indent="-635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Конкурс рисунков «Я ребенок и я имею право»</a:t>
                      </a:r>
                      <a:endParaRPr lang="ru-RU" sz="105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87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05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</a:t>
                      </a:r>
                      <a:endParaRPr lang="ru-RU" sz="105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День Матери выставка газет «Моя мамочка»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449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05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Консультация для родителей </a:t>
                      </a:r>
                      <a:endParaRPr lang="ru-RU" sz="1000" b="1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«Понимаем ли мы друг друга?»</a:t>
                      </a:r>
                      <a:endParaRPr lang="ru-RU" sz="1000" b="1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07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105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Родительское собрание «Какую роль играет семья в правовом воспитании дошкольника?»</a:t>
                      </a:r>
                      <a:endParaRPr lang="ru-RU" sz="1000" b="1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87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105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Фотовыставка «Жизнь ребенка в детском саду»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47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ru-RU" sz="105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Папка-передвижка «День Матери»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87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endParaRPr lang="ru-RU" sz="105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Конкурс рисунков «Мамочка милая, мама моя»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47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  <a:endParaRPr lang="ru-RU" sz="105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Совместное развлечение "В мире сказок"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"Права ребенка"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83035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9913723"/>
              </p:ext>
            </p:extLst>
          </p:nvPr>
        </p:nvGraphicFramePr>
        <p:xfrm>
          <a:off x="609599" y="609600"/>
          <a:ext cx="8001002" cy="5926811"/>
        </p:xfrm>
        <a:graphic>
          <a:graphicData uri="http://schemas.openxmlformats.org/drawingml/2006/table">
            <a:tbl>
              <a:tblPr firstRow="1" firstCol="1" bandRow="1"/>
              <a:tblGrid>
                <a:gridCol w="546350"/>
                <a:gridCol w="1556289"/>
                <a:gridCol w="5898363"/>
              </a:tblGrid>
              <a:tr h="3450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05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Сроки</a:t>
                      </a:r>
                      <a:endParaRPr lang="ru-RU" sz="105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3380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Мероприятия</a:t>
                      </a:r>
                      <a:endParaRPr lang="ru-RU" sz="105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826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05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</a:t>
                      </a:r>
                      <a:endParaRPr lang="ru-RU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Памятка для родителей «За что надо наказывать детей».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9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05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Родительское собрание «Посеять в детских душах доброту»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96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105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3660" marR="73660">
                        <a:lnSpc>
                          <a:spcPts val="1880"/>
                        </a:lnSpc>
                        <a:spcBef>
                          <a:spcPts val="290"/>
                        </a:spcBef>
                        <a:spcAft>
                          <a:spcPts val="290"/>
                        </a:spcAft>
                      </a:pPr>
                      <a:r>
                        <a:rPr lang="ru-RU" sz="1000" b="0" i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Консультация «Жестокое обращение с детьми: что это такое?»</a:t>
                      </a:r>
                      <a:endParaRPr lang="ru-RU" sz="1000" b="1" i="1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3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105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Папка-передвижка «Новый год в детском саду и дома».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38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ru-RU" sz="105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Советы для родителей «Жестокое обращение с ребенком. Что это такое?»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61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endParaRPr lang="ru-RU" sz="105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Конкурс рисунков «Новогодний хоровод»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3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05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</a:t>
                      </a:r>
                      <a:endParaRPr lang="ru-RU" sz="105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Консультация «Почему дети разные».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37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05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Буклет «Все о правах наших детей»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3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105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Советы родителям «Читайте вместе с ребенком».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37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105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Буклеты для родителей «Я маленький гражданин с большими правами»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37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ru-RU" sz="105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Родительское собрание «Под защитой закона»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07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endParaRPr lang="ru-RU" sz="105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Конкурс рисунков «По страницам любимых книг»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37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05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</a:t>
                      </a:r>
                      <a:endParaRPr lang="ru-RU" sz="105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Консультация «Отец как воспитатель».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45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05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Фотовыставка «Мой папа был солдатом».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3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105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Консультация «Организация совместной трудовой деятельности»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37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105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Выставка военной техники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44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ru-RU" sz="105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Конкурс рисунков «Мой папа самый лучший».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66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endParaRPr lang="ru-RU" sz="105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0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</a:t>
                      </a:r>
                      <a:endParaRPr lang="ru-RU" sz="10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Мамины посиделки «Как провести выходной с ребенком»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37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  <a:endParaRPr lang="ru-RU" sz="105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Конкурс рисунков «Моя мамочка».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22410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7574182"/>
              </p:ext>
            </p:extLst>
          </p:nvPr>
        </p:nvGraphicFramePr>
        <p:xfrm>
          <a:off x="685800" y="1295400"/>
          <a:ext cx="7848601" cy="3913904"/>
        </p:xfrm>
        <a:graphic>
          <a:graphicData uri="http://schemas.openxmlformats.org/drawingml/2006/table">
            <a:tbl>
              <a:tblPr firstRow="1" firstCol="1" bandRow="1"/>
              <a:tblGrid>
                <a:gridCol w="535943"/>
                <a:gridCol w="1526645"/>
                <a:gridCol w="5786013"/>
              </a:tblGrid>
              <a:tr h="3450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05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Сроки</a:t>
                      </a:r>
                      <a:endParaRPr lang="ru-RU" sz="105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3380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Мероприятия</a:t>
                      </a:r>
                      <a:endParaRPr lang="ru-RU" sz="105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826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05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Март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Приглашение мам и бабушек на праздник, посвященный 8 марта.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9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05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Совместное чаепитие «Мамин праздник»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96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105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Папка-передвижка «Секреты семейного счастья».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3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105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Советы родителям: «Как провести выходные с ребенком»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38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ru-RU" sz="105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Консультация «Роль дыхательных упражнений в укреплении здоровья ребенка».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61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endParaRPr lang="ru-RU" sz="105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Совместное развлечение «Это мой ребенок»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3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05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5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Советы для родителей «ДЕТСКИЕ СТРАХИ».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37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05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Буклет для родителей «Воспитание ребенка начинается в семье»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3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105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Папка-передвижка «День Семьи»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37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105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Консультация «Профилактика детского травматизма»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0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ru-RU" sz="105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Папка-передвижка «Мои права и обязанности»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07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endParaRPr lang="ru-RU" sz="105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Круглый стол с родителями по Конвенции о правах ребенка «Защитим наших детей»</a:t>
                      </a:r>
                      <a:endParaRPr lang="ru-RU" sz="10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388" marR="12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0516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686800" cy="84124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Наглядная информация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7515" y="2045098"/>
            <a:ext cx="2627696" cy="36088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4203258"/>
            <a:ext cx="2931409" cy="25289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487297" y="4203828"/>
            <a:ext cx="2928847" cy="21966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3045" y="1764114"/>
            <a:ext cx="2599413" cy="1949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18221" y="1515913"/>
            <a:ext cx="2667000" cy="2000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0180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51" y="1371600"/>
            <a:ext cx="4191000" cy="3143250"/>
          </a:xfrm>
        </p:spPr>
      </p:pic>
      <p:pic>
        <p:nvPicPr>
          <p:cNvPr id="11" name="Объект 10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9614" y="3048000"/>
            <a:ext cx="4343400" cy="3257550"/>
          </a:xfrm>
        </p:spPr>
      </p:pic>
      <p:sp>
        <p:nvSpPr>
          <p:cNvPr id="3" name="Прямоугольник 2"/>
          <p:cNvSpPr/>
          <p:nvPr/>
        </p:nvSpPr>
        <p:spPr>
          <a:xfrm>
            <a:off x="0" y="4876800"/>
            <a:ext cx="4572000" cy="101566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Практическое занятие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"Роль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семьи в правовом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воспитании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ребенка дошкольного возраста"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25742" y="2204561"/>
            <a:ext cx="2771143" cy="73866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Интеллектуальная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игра </a:t>
            </a:r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Что? Где? Когда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?» 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683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9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Beam</Template>
  <TotalTime>7727</TotalTime>
  <Words>1067</Words>
  <Application>Microsoft Office PowerPoint</Application>
  <PresentationFormat>Экран (4:3)</PresentationFormat>
  <Paragraphs>216</Paragraphs>
  <Slides>22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22</vt:i4>
      </vt:variant>
    </vt:vector>
  </HeadingPairs>
  <TitlesOfParts>
    <vt:vector size="35" baseType="lpstr">
      <vt:lpstr>Arial</vt:lpstr>
      <vt:lpstr>Calibri</vt:lpstr>
      <vt:lpstr>Cambria</vt:lpstr>
      <vt:lpstr>Franklin Gothic Book</vt:lpstr>
      <vt:lpstr>Franklin Gothic Medium</vt:lpstr>
      <vt:lpstr>Times New Roman</vt:lpstr>
      <vt:lpstr>Wingdings</vt:lpstr>
      <vt:lpstr>Wingdings 2</vt:lpstr>
      <vt:lpstr>Трек</vt:lpstr>
      <vt:lpstr>2_Трек</vt:lpstr>
      <vt:lpstr>3_Трек</vt:lpstr>
      <vt:lpstr>9_Трек</vt:lpstr>
      <vt:lpstr>4_Трек</vt:lpstr>
      <vt:lpstr>МКДОУ АГО «Ачитский детский сад «Улыбка» –  филиал «Уфимский детский сад «Радуга»</vt:lpstr>
      <vt:lpstr>Презентация PowerPoint</vt:lpstr>
      <vt:lpstr>Презентация PowerPoint</vt:lpstr>
      <vt:lpstr>Презентация PowerPoint</vt:lpstr>
      <vt:lpstr> Перспективный план работы с родителями по правовому воспитанию в старшей группе </vt:lpstr>
      <vt:lpstr>Презентация PowerPoint</vt:lpstr>
      <vt:lpstr>Презентация PowerPoint</vt:lpstr>
      <vt:lpstr>Наглядная информация</vt:lpstr>
      <vt:lpstr>Презентация PowerPoint</vt:lpstr>
      <vt:lpstr>Презентация PowerPoint</vt:lpstr>
      <vt:lpstr>Презентация PowerPoint</vt:lpstr>
      <vt:lpstr>Анкетирование родителей по вопросам правового воспитания</vt:lpstr>
      <vt:lpstr>Анкетирование родителей по теме «Наказание в воспитании»</vt:lpstr>
      <vt:lpstr>Презентация PowerPoint</vt:lpstr>
      <vt:lpstr> участие на праздниках в доо </vt:lpstr>
      <vt:lpstr> участие на праздниках в доо </vt:lpstr>
      <vt:lpstr> день открытых дверей в доо</vt:lpstr>
      <vt:lpstr> акция по правилам дорожного движения  «будь заметным»</vt:lpstr>
      <vt:lpstr> встречи за круглым столом</vt:lpstr>
      <vt:lpstr>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Правовое воспитание в ДОУ</dc:title>
  <dc:creator>Стас</dc:creator>
  <cp:lastModifiedBy>1</cp:lastModifiedBy>
  <cp:revision>415</cp:revision>
  <cp:lastPrinted>1601-01-01T00:00:00Z</cp:lastPrinted>
  <dcterms:created xsi:type="dcterms:W3CDTF">1601-01-01T00:00:00Z</dcterms:created>
  <dcterms:modified xsi:type="dcterms:W3CDTF">2020-10-29T09:40:31Z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