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E347-E5D2-4FA3-B268-B6C9A80BE6BF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5B115-87B0-4FB8-9ACB-71F51633CB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5B115-87B0-4FB8-9ACB-71F51633CB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3AD80B-0A7B-4052-B402-22448CEA9122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800000" flipV="1">
            <a:off x="502920" y="4143380"/>
            <a:ext cx="8183880" cy="2428892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/>
              <a:t>Береза-символ России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1800" b="1" dirty="0" smtClean="0"/>
              <a:t>Подготовила </a:t>
            </a:r>
            <a:r>
              <a:rPr lang="ru-RU" sz="1800" b="1" dirty="0" smtClean="0"/>
              <a:t>: воспитатель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err="1" smtClean="0"/>
              <a:t>Чайникова</a:t>
            </a:r>
            <a:r>
              <a:rPr lang="ru-RU" sz="1800" b="1" dirty="0" smtClean="0"/>
              <a:t> Татьяна Борисовна</a:t>
            </a:r>
            <a:endParaRPr lang="ru-RU" sz="1800" b="1" dirty="0"/>
          </a:p>
        </p:txBody>
      </p:sp>
      <p:pic>
        <p:nvPicPr>
          <p:cNvPr id="5" name="Рисунок 4" descr="корка из б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9"/>
            <a:ext cx="914400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изготавливали березовые дощечки , которыми покрывали крыши </a:t>
            </a:r>
            <a:endParaRPr lang="ru-RU" sz="2400" b="1" dirty="0"/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4143404" cy="4214842"/>
          </a:xfrm>
        </p:spPr>
      </p:pic>
      <p:pic>
        <p:nvPicPr>
          <p:cNvPr id="6" name="Содержимое 5" descr="крыш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428868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 бересты плели лапти и мастерили красивые шкатулки, на ней писали.</a:t>
            </a:r>
            <a:endParaRPr lang="ru-RU" sz="3200" b="1" dirty="0"/>
          </a:p>
        </p:txBody>
      </p:sp>
      <p:pic>
        <p:nvPicPr>
          <p:cNvPr id="5" name="Содержимое 4" descr="берестян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3" y="2357430"/>
            <a:ext cx="2214577" cy="2071702"/>
          </a:xfrm>
        </p:spPr>
      </p:pic>
      <p:pic>
        <p:nvPicPr>
          <p:cNvPr id="6" name="Содержимое 5" descr="с веревочко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43109" y="4286256"/>
            <a:ext cx="2071702" cy="2143140"/>
          </a:xfrm>
        </p:spPr>
      </p:pic>
      <p:pic>
        <p:nvPicPr>
          <p:cNvPr id="7" name="Рисунок 6" descr="кузов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2428868"/>
            <a:ext cx="2143140" cy="1857383"/>
          </a:xfrm>
          <a:prstGeom prst="rect">
            <a:avLst/>
          </a:prstGeom>
        </p:spPr>
      </p:pic>
      <p:pic>
        <p:nvPicPr>
          <p:cNvPr id="8" name="Рисунок 7" descr="шкатул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214818"/>
            <a:ext cx="2357454" cy="20717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Основным светилом на Руси были березовые лучины. Они горели долго и почти без копоти и искр</a:t>
            </a:r>
            <a:endParaRPr lang="ru-RU" sz="2000" b="1" dirty="0"/>
          </a:p>
        </p:txBody>
      </p:sp>
      <p:pic>
        <p:nvPicPr>
          <p:cNvPr id="5" name="Содержимое 4" descr="луч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3857652" cy="4214842"/>
          </a:xfrm>
        </p:spPr>
      </p:pic>
      <p:pic>
        <p:nvPicPr>
          <p:cNvPr id="6" name="Содержимое 5" descr="растоп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4210057" cy="4357718"/>
          </a:xfrm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Из березовой коры изготавливают деготь, который используют для смазывания колес телег и тарантасов, чтобы они не скрипели и хорошо вращались </a:t>
            </a:r>
            <a:endParaRPr lang="ru-RU" sz="2000" b="1" dirty="0"/>
          </a:p>
        </p:txBody>
      </p:sp>
      <p:pic>
        <p:nvPicPr>
          <p:cNvPr id="5" name="Содержимое 4" descr="дегот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4071965" cy="4286280"/>
          </a:xfrm>
        </p:spPr>
      </p:pic>
      <p:pic>
        <p:nvPicPr>
          <p:cNvPr id="6" name="Содержимое 5" descr="телег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571744"/>
            <a:ext cx="3929090" cy="3786214"/>
          </a:xfrm>
        </p:spPr>
      </p:pic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Береза-дивный</a:t>
            </a:r>
            <a:r>
              <a:rPr lang="ru-RU" b="1" dirty="0" smtClean="0"/>
              <a:t> лекарь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Целебные свойства березы –в ее распустившихся почках и в душистых клейких листьях . Их отвар принимают при болезни почек, печени, легких . Березовый деготь лечит кожные  заболевания. А березовый  сок - живительный и вкусный напиток.</a:t>
            </a:r>
            <a:endParaRPr lang="ru-RU" sz="1600" b="1" dirty="0"/>
          </a:p>
        </p:txBody>
      </p:sp>
      <p:pic>
        <p:nvPicPr>
          <p:cNvPr id="6" name="Рисунок 5" descr="бифунг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2714625"/>
            <a:ext cx="1714512" cy="1428750"/>
          </a:xfrm>
          <a:prstGeom prst="rect">
            <a:avLst/>
          </a:prstGeom>
        </p:spPr>
      </p:pic>
      <p:pic>
        <p:nvPicPr>
          <p:cNvPr id="7" name="Рисунок 6" descr="поч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500570"/>
            <a:ext cx="1714512" cy="1714511"/>
          </a:xfrm>
          <a:prstGeom prst="rect">
            <a:avLst/>
          </a:prstGeom>
        </p:spPr>
      </p:pic>
      <p:pic>
        <p:nvPicPr>
          <p:cNvPr id="8" name="Рисунок 7" descr="чаг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000372"/>
            <a:ext cx="1928825" cy="2071701"/>
          </a:xfrm>
          <a:prstGeom prst="rect">
            <a:avLst/>
          </a:prstGeom>
        </p:spPr>
      </p:pic>
      <p:pic>
        <p:nvPicPr>
          <p:cNvPr id="9" name="Рисунок 8" descr="древесный угол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500570"/>
            <a:ext cx="1924050" cy="1785949"/>
          </a:xfrm>
          <a:prstGeom prst="rect">
            <a:avLst/>
          </a:prstGeom>
        </p:spPr>
      </p:pic>
      <p:pic>
        <p:nvPicPr>
          <p:cNvPr id="10" name="Рисунок 9" descr="берез.сок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2714625"/>
            <a:ext cx="1714512" cy="14287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Приметы</a:t>
            </a:r>
          </a:p>
          <a:p>
            <a:pPr>
              <a:buNone/>
            </a:pPr>
            <a:r>
              <a:rPr lang="ru-RU" sz="1800" b="1" dirty="0" smtClean="0"/>
              <a:t>1.Соловей запевает , когда может напиться росы с березового листа.</a:t>
            </a:r>
          </a:p>
          <a:p>
            <a:pPr>
              <a:buNone/>
            </a:pPr>
            <a:r>
              <a:rPr lang="ru-RU" sz="1800" b="1" dirty="0" smtClean="0"/>
              <a:t>2.Если с березы течет много соку, то быть лету дождливым.</a:t>
            </a:r>
          </a:p>
          <a:p>
            <a:pPr>
              <a:buNone/>
            </a:pPr>
            <a:r>
              <a:rPr lang="ru-RU" sz="1800" b="1" dirty="0" smtClean="0"/>
              <a:t>3.Если  в начале октября лист с березы не упал- снег ляжет поздно.</a:t>
            </a:r>
          </a:p>
          <a:p>
            <a:pPr>
              <a:buNone/>
            </a:pPr>
            <a:r>
              <a:rPr lang="ru-RU" sz="1800" b="1" dirty="0" smtClean="0"/>
              <a:t>4.Если березовые ветки бросить на огородные грядки- не будет гусениц на капусте.</a:t>
            </a:r>
          </a:p>
          <a:p>
            <a:pPr>
              <a:buNone/>
            </a:pPr>
            <a:r>
              <a:rPr lang="ru-RU" sz="1800" b="1" dirty="0" smtClean="0"/>
              <a:t>5.Лопаются сережки у березки - время сеять хлеб.</a:t>
            </a:r>
          </a:p>
          <a:p>
            <a:pPr>
              <a:buNone/>
            </a:pPr>
            <a:r>
              <a:rPr lang="ru-RU" sz="1800" b="1" dirty="0" smtClean="0"/>
              <a:t>6.Овес сей, когда береза распускается.</a:t>
            </a:r>
          </a:p>
          <a:p>
            <a:pPr>
              <a:buNone/>
            </a:pPr>
            <a:r>
              <a:rPr lang="ru-RU" sz="1800" b="1" dirty="0" smtClean="0"/>
              <a:t>7.Береза перед ольхой лист распускает</a:t>
            </a:r>
          </a:p>
          <a:p>
            <a:pPr>
              <a:buNone/>
            </a:pPr>
            <a:r>
              <a:rPr lang="ru-RU" sz="1800" b="1" dirty="0" smtClean="0"/>
              <a:t>к сухому лету, если ольха вперед - к </a:t>
            </a:r>
          </a:p>
          <a:p>
            <a:pPr>
              <a:buNone/>
            </a:pPr>
            <a:r>
              <a:rPr lang="ru-RU" sz="1800" b="1" dirty="0" smtClean="0"/>
              <a:t>мокрому.</a:t>
            </a:r>
          </a:p>
          <a:p>
            <a:pPr>
              <a:buNone/>
            </a:pPr>
            <a:endParaRPr lang="ru-RU" sz="1800" b="1" dirty="0"/>
          </a:p>
        </p:txBody>
      </p:sp>
      <p:pic>
        <p:nvPicPr>
          <p:cNvPr id="9" name="Рисунок 8" descr="люблю берез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643050"/>
            <a:ext cx="3357586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785794"/>
            <a:ext cx="8382000" cy="14270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 давних пор береза была образом России. Ветвями березы украшают церкви и жилища в День Святой Троицы</a:t>
            </a:r>
            <a:endParaRPr lang="ru-RU" sz="2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троиц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0800000" flipV="1">
            <a:off x="357158" y="2214554"/>
            <a:ext cx="4143404" cy="4286280"/>
          </a:xfrm>
        </p:spPr>
      </p:pic>
      <p:pic>
        <p:nvPicPr>
          <p:cNvPr id="11" name="Содержимое 10" descr="троиц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285992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танцы у 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2214554"/>
            <a:ext cx="4071966" cy="4286280"/>
          </a:xfrm>
        </p:spPr>
      </p:pic>
      <p:pic>
        <p:nvPicPr>
          <p:cNvPr id="10" name="Содержимое 9" descr="праздник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57158" y="2214554"/>
            <a:ext cx="4071965" cy="4286280"/>
          </a:xfrm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/>
          <a:lstStyle/>
          <a:p>
            <a:r>
              <a:rPr lang="ru-RU" b="1" dirty="0" smtClean="0"/>
              <a:t>Поэты воспели березку в стихах</a:t>
            </a:r>
            <a:endParaRPr lang="ru-RU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Береза-символ России</a:t>
            </a:r>
            <a:endParaRPr lang="ru-RU" sz="24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2"/>
          </p:nvPr>
        </p:nvSpPr>
        <p:spPr>
          <a:xfrm>
            <a:off x="381000" y="2071678"/>
            <a:ext cx="4041648" cy="45230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Береза –символ России,</a:t>
            </a:r>
          </a:p>
          <a:p>
            <a:pPr>
              <a:buNone/>
            </a:pPr>
            <a:r>
              <a:rPr lang="ru-RU" sz="1600" b="1" dirty="0" smtClean="0"/>
              <a:t>Сокровище русской земли.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Признанья стихами в любви.</a:t>
            </a:r>
          </a:p>
          <a:p>
            <a:pPr>
              <a:buNone/>
            </a:pPr>
            <a:r>
              <a:rPr lang="ru-RU" sz="1600" b="1" dirty="0" smtClean="0"/>
              <a:t>Береза-символ России.</a:t>
            </a:r>
          </a:p>
          <a:p>
            <a:pPr>
              <a:buNone/>
            </a:pPr>
            <a:r>
              <a:rPr lang="ru-RU" sz="1600" b="1" dirty="0" smtClean="0"/>
              <a:t>Царица русских полей.</a:t>
            </a:r>
          </a:p>
          <a:p>
            <a:pPr>
              <a:buNone/>
            </a:pPr>
            <a:r>
              <a:rPr lang="ru-RU" sz="1600" b="1" dirty="0" smtClean="0"/>
              <a:t>Она средь невест всех красивей</a:t>
            </a:r>
          </a:p>
          <a:p>
            <a:pPr>
              <a:buNone/>
            </a:pPr>
            <a:r>
              <a:rPr lang="ru-RU" sz="1600" b="1" dirty="0" smtClean="0"/>
              <a:t>Величественней и белей.</a:t>
            </a:r>
          </a:p>
          <a:p>
            <a:pPr>
              <a:buNone/>
            </a:pPr>
            <a:r>
              <a:rPr lang="ru-RU" sz="1600" b="1" dirty="0" smtClean="0"/>
              <a:t>Шелестом листьев березы</a:t>
            </a:r>
          </a:p>
          <a:p>
            <a:pPr>
              <a:buNone/>
            </a:pPr>
            <a:r>
              <a:rPr lang="ru-RU" sz="1600" b="1" dirty="0" smtClean="0"/>
              <a:t>Шепчет Россия нам.</a:t>
            </a:r>
          </a:p>
          <a:p>
            <a:pPr>
              <a:buNone/>
            </a:pPr>
            <a:r>
              <a:rPr lang="ru-RU" sz="1600" b="1" dirty="0" smtClean="0"/>
              <a:t>Весной святой родины слезы</a:t>
            </a:r>
          </a:p>
          <a:p>
            <a:pPr>
              <a:buNone/>
            </a:pPr>
            <a:r>
              <a:rPr lang="ru-RU" sz="1600" b="1" dirty="0" smtClean="0"/>
              <a:t>Бегут у берез по стволам.</a:t>
            </a:r>
          </a:p>
          <a:p>
            <a:pPr>
              <a:buNone/>
            </a:pPr>
            <a:r>
              <a:rPr lang="ru-RU" sz="1600" b="1" dirty="0" smtClean="0"/>
              <a:t>Береза-символ России,</a:t>
            </a:r>
          </a:p>
          <a:p>
            <a:pPr>
              <a:buNone/>
            </a:pPr>
            <a:r>
              <a:rPr lang="ru-RU" sz="1600" b="1" dirty="0" smtClean="0"/>
              <a:t>Печаль в ней и радость земли,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С поклоном к березе все шли.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Г.Садовая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" name="Содержимое 16" descr="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1357298"/>
            <a:ext cx="4071965" cy="4929222"/>
          </a:xfrm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-1117273"/>
            <a:ext cx="8382000" cy="11172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56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Русская березка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Люблю березку русскую,</a:t>
            </a:r>
          </a:p>
          <a:p>
            <a:pPr>
              <a:buNone/>
            </a:pPr>
            <a:r>
              <a:rPr lang="ru-RU" sz="1600" b="1" dirty="0" smtClean="0"/>
              <a:t>То светлую, то грустную,</a:t>
            </a:r>
          </a:p>
          <a:p>
            <a:pPr>
              <a:buNone/>
            </a:pPr>
            <a:r>
              <a:rPr lang="ru-RU" sz="1600" b="1" dirty="0" smtClean="0"/>
              <a:t>В белом сарафанчике.</a:t>
            </a:r>
          </a:p>
          <a:p>
            <a:pPr>
              <a:buNone/>
            </a:pPr>
            <a:r>
              <a:rPr lang="ru-RU" sz="1600" b="1" dirty="0" smtClean="0"/>
              <a:t>С платочками в карманчиках.</a:t>
            </a:r>
          </a:p>
          <a:p>
            <a:pPr>
              <a:buNone/>
            </a:pPr>
            <a:r>
              <a:rPr lang="ru-RU" sz="1600" b="1" dirty="0" smtClean="0"/>
              <a:t>С красивыми застежками,</a:t>
            </a:r>
          </a:p>
          <a:p>
            <a:pPr>
              <a:buNone/>
            </a:pPr>
            <a:r>
              <a:rPr lang="ru-RU" sz="1600" b="1" dirty="0" smtClean="0"/>
              <a:t>С зелеными сережками.</a:t>
            </a:r>
          </a:p>
          <a:p>
            <a:pPr>
              <a:buNone/>
            </a:pPr>
            <a:r>
              <a:rPr lang="ru-RU" sz="1600" b="1" dirty="0" smtClean="0"/>
              <a:t>Люблю ее, нарядную,</a:t>
            </a:r>
          </a:p>
          <a:p>
            <a:pPr>
              <a:buNone/>
            </a:pPr>
            <a:r>
              <a:rPr lang="ru-RU" sz="1600" b="1" dirty="0" smtClean="0"/>
              <a:t>Родную, ненаглядную.</a:t>
            </a:r>
          </a:p>
          <a:p>
            <a:pPr>
              <a:buNone/>
            </a:pPr>
            <a:r>
              <a:rPr lang="ru-RU" sz="1600" b="1" dirty="0" smtClean="0"/>
              <a:t>То ясную, кипучую.</a:t>
            </a:r>
          </a:p>
          <a:p>
            <a:pPr>
              <a:buNone/>
            </a:pPr>
            <a:r>
              <a:rPr lang="ru-RU" sz="1600" b="1" dirty="0" smtClean="0"/>
              <a:t>То грустную, плакучую.</a:t>
            </a:r>
          </a:p>
          <a:p>
            <a:pPr>
              <a:buNone/>
            </a:pPr>
            <a:r>
              <a:rPr lang="ru-RU" sz="1600" b="1" dirty="0" smtClean="0"/>
              <a:t>Люблю березку русскую.</a:t>
            </a:r>
          </a:p>
          <a:p>
            <a:pPr>
              <a:buNone/>
            </a:pPr>
            <a:r>
              <a:rPr lang="ru-RU" sz="1600" b="1" dirty="0" smtClean="0"/>
              <a:t>Она всегда с подружками,</a:t>
            </a:r>
          </a:p>
          <a:p>
            <a:pPr>
              <a:buNone/>
            </a:pPr>
            <a:r>
              <a:rPr lang="ru-RU" sz="1600" b="1" dirty="0" smtClean="0"/>
              <a:t>Под ветром низко клонится</a:t>
            </a:r>
          </a:p>
          <a:p>
            <a:pPr>
              <a:buNone/>
            </a:pPr>
            <a:r>
              <a:rPr lang="ru-RU" sz="1600" b="1" dirty="0" smtClean="0"/>
              <a:t>И гнется, но не ломится!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А.Прокофьев</a:t>
            </a:r>
            <a:endParaRPr lang="ru-RU" sz="1600" b="1" dirty="0"/>
          </a:p>
        </p:txBody>
      </p:sp>
      <p:pic>
        <p:nvPicPr>
          <p:cNvPr id="7" name="Содержимое 6" descr="береза стоячая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857232"/>
            <a:ext cx="4071965" cy="5357850"/>
          </a:xfrm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«Без березы не мыслю России,-</a:t>
            </a:r>
            <a:br>
              <a:rPr lang="ru-RU" sz="3600" b="1" dirty="0" smtClean="0"/>
            </a:br>
            <a:r>
              <a:rPr lang="ru-RU" sz="3600" b="1" dirty="0" smtClean="0"/>
              <a:t>Так светла по-славянски она,</a:t>
            </a:r>
            <a:br>
              <a:rPr lang="ru-RU" sz="3600" b="1" dirty="0" smtClean="0"/>
            </a:br>
            <a:r>
              <a:rPr lang="ru-RU" sz="3600" b="1" dirty="0" smtClean="0"/>
              <a:t>Что , быть может, в столетья иные</a:t>
            </a:r>
            <a:br>
              <a:rPr lang="ru-RU" sz="3600" b="1" dirty="0" smtClean="0"/>
            </a:br>
            <a:r>
              <a:rPr lang="ru-RU" sz="3600" b="1" dirty="0" smtClean="0"/>
              <a:t>От березы - вся Русь рождена»</a:t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85818"/>
          </a:xfrm>
        </p:spPr>
        <p:txBody>
          <a:bodyPr/>
          <a:lstStyle/>
          <a:p>
            <a:pPr algn="ctr"/>
            <a:r>
              <a:rPr lang="ru-RU" sz="2400" dirty="0" smtClean="0"/>
              <a:t>Береза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81000" y="2357430"/>
            <a:ext cx="4041648" cy="423728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Нет дерева сердцу милей,</a:t>
            </a:r>
          </a:p>
          <a:p>
            <a:pPr>
              <a:buNone/>
            </a:pPr>
            <a:r>
              <a:rPr lang="ru-RU" sz="1800" dirty="0" smtClean="0"/>
              <a:t>И сколько задумчивых песен</a:t>
            </a:r>
          </a:p>
          <a:p>
            <a:pPr>
              <a:buNone/>
            </a:pPr>
            <a:r>
              <a:rPr lang="ru-RU" sz="1800" dirty="0" smtClean="0"/>
              <a:t>Поется в народе о ней!</a:t>
            </a:r>
          </a:p>
          <a:p>
            <a:pPr>
              <a:buNone/>
            </a:pPr>
            <a:r>
              <a:rPr lang="ru-RU" sz="1800" dirty="0" smtClean="0"/>
              <a:t>Он делит с ней радость и слезы,</a:t>
            </a:r>
          </a:p>
          <a:p>
            <a:pPr>
              <a:buNone/>
            </a:pPr>
            <a:r>
              <a:rPr lang="ru-RU" sz="1800" dirty="0" smtClean="0"/>
              <a:t>И так уж она хороша,</a:t>
            </a:r>
          </a:p>
          <a:p>
            <a:pPr>
              <a:buNone/>
            </a:pPr>
            <a:r>
              <a:rPr lang="ru-RU" sz="1800" dirty="0" smtClean="0"/>
              <a:t>Что кажется- в шуме березы</a:t>
            </a:r>
          </a:p>
          <a:p>
            <a:pPr>
              <a:buNone/>
            </a:pPr>
            <a:r>
              <a:rPr lang="ru-RU" sz="1800" dirty="0" smtClean="0"/>
              <a:t>Есть русская наша душа.</a:t>
            </a:r>
          </a:p>
          <a:p>
            <a:pPr>
              <a:buNone/>
            </a:pPr>
            <a:r>
              <a:rPr lang="ru-RU" sz="1800" dirty="0" smtClean="0"/>
              <a:t>                             В.Рождественский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" name="Содержимое 15" descr="белая береза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7" y="1142984"/>
            <a:ext cx="4071966" cy="4714908"/>
          </a:xfrm>
        </p:spPr>
      </p:pic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Береза в произведениях художников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1648" cy="642942"/>
          </a:xfrm>
        </p:spPr>
        <p:txBody>
          <a:bodyPr/>
          <a:lstStyle/>
          <a:p>
            <a:r>
              <a:rPr lang="ru-RU" dirty="0" smtClean="0"/>
              <a:t>          И.Э. Грабарь</a:t>
            </a:r>
          </a:p>
          <a:p>
            <a:r>
              <a:rPr lang="ru-RU" dirty="0" smtClean="0"/>
              <a:t>      «Февральская лазурь»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214422"/>
            <a:ext cx="4113213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</a:t>
            </a:r>
            <a:r>
              <a:rPr lang="ru-RU" sz="2000" dirty="0" smtClean="0"/>
              <a:t>А.И.Куинджи </a:t>
            </a:r>
          </a:p>
          <a:p>
            <a:r>
              <a:rPr lang="ru-RU" sz="2000" dirty="0" smtClean="0"/>
              <a:t>      «Березовая роща»              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928802"/>
            <a:ext cx="4041648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отобразил красоту березы,</a:t>
            </a:r>
          </a:p>
          <a:p>
            <a:pPr>
              <a:buNone/>
            </a:pPr>
            <a:r>
              <a:rPr lang="ru-RU" sz="1400" b="1" dirty="0" smtClean="0"/>
              <a:t>показал истинную любовь к этому  </a:t>
            </a:r>
          </a:p>
          <a:p>
            <a:pPr>
              <a:buNone/>
            </a:pPr>
            <a:r>
              <a:rPr lang="ru-RU" sz="1400" b="1" dirty="0" smtClean="0"/>
              <a:t>красивому дереву , олицетворяющему</a:t>
            </a:r>
          </a:p>
          <a:p>
            <a:pPr>
              <a:buNone/>
            </a:pPr>
            <a:r>
              <a:rPr lang="ru-RU" sz="1400" b="1" dirty="0" smtClean="0"/>
              <a:t>собой Родину        </a:t>
            </a:r>
            <a:endParaRPr lang="ru-RU" sz="1400" b="1" dirty="0"/>
          </a:p>
        </p:txBody>
      </p:sp>
      <p:pic>
        <p:nvPicPr>
          <p:cNvPr id="9" name="Рисунок 8" descr="лазу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4071966" cy="3714776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Художник передал игру света и тени,</a:t>
            </a:r>
          </a:p>
          <a:p>
            <a:pPr>
              <a:buNone/>
            </a:pPr>
            <a:r>
              <a:rPr lang="ru-RU" sz="1400" b="1" dirty="0" smtClean="0"/>
              <a:t>неземную красоту окружающего мира.</a:t>
            </a:r>
            <a:endParaRPr lang="ru-RU" sz="1400" b="1" dirty="0"/>
          </a:p>
        </p:txBody>
      </p:sp>
      <p:pic>
        <p:nvPicPr>
          <p:cNvPr id="11" name="Рисунок 10" descr="куиндж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000372"/>
            <a:ext cx="4000528" cy="37147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00" y="-428652"/>
            <a:ext cx="8382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14380"/>
          </a:xfrm>
        </p:spPr>
        <p:txBody>
          <a:bodyPr/>
          <a:lstStyle/>
          <a:p>
            <a:r>
              <a:rPr lang="ru-RU" dirty="0" smtClean="0"/>
              <a:t>           И.И. Левитан</a:t>
            </a:r>
          </a:p>
          <a:p>
            <a:r>
              <a:rPr lang="ru-RU" dirty="0" smtClean="0"/>
              <a:t>         «Золотая осень»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714356"/>
            <a:ext cx="4041775" cy="714380"/>
          </a:xfrm>
        </p:spPr>
        <p:txBody>
          <a:bodyPr/>
          <a:lstStyle/>
          <a:p>
            <a:r>
              <a:rPr lang="ru-RU" dirty="0" smtClean="0"/>
              <a:t>              А.К.Саврасов</a:t>
            </a:r>
          </a:p>
          <a:p>
            <a:r>
              <a:rPr lang="ru-RU" dirty="0" smtClean="0"/>
              <a:t>           «Ранняя весна»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Белоствольные березки в осеннем</a:t>
            </a:r>
          </a:p>
          <a:p>
            <a:pPr>
              <a:buNone/>
            </a:pPr>
            <a:r>
              <a:rPr lang="ru-RU" sz="1400" b="1" dirty="0" smtClean="0"/>
              <a:t> убранстве в лучах солнца не могут</a:t>
            </a:r>
          </a:p>
          <a:p>
            <a:pPr>
              <a:buNone/>
            </a:pPr>
            <a:r>
              <a:rPr lang="ru-RU" sz="1400" b="1" dirty="0" smtClean="0"/>
              <a:t> оставить равнодушными никого.</a:t>
            </a:r>
            <a:endParaRPr lang="ru-RU" sz="1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571612"/>
            <a:ext cx="4041775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изобразил прекрасную пору в жизни природы- ее пробуждение</a:t>
            </a:r>
            <a:endParaRPr lang="ru-RU" sz="1400" b="1" dirty="0"/>
          </a:p>
        </p:txBody>
      </p:sp>
      <p:pic>
        <p:nvPicPr>
          <p:cNvPr id="11" name="Рисунок 10" descr="осе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3929090" cy="3786213"/>
          </a:xfrm>
          <a:prstGeom prst="rect">
            <a:avLst/>
          </a:prstGeom>
        </p:spPr>
      </p:pic>
      <p:pic>
        <p:nvPicPr>
          <p:cNvPr id="8" name="Рисунок 7" descr="ранняя вес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00306"/>
            <a:ext cx="3929090" cy="385765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«Мы делим с ней радость и слезы, и так ее дни хороши,</a:t>
            </a:r>
            <a:br>
              <a:rPr lang="ru-RU" sz="2000" b="1" dirty="0" smtClean="0"/>
            </a:br>
            <a:r>
              <a:rPr lang="ru-RU" sz="2000" b="1" dirty="0" smtClean="0"/>
              <a:t>Что кажется- в шуме березы, есть что-то от русской души!</a:t>
            </a:r>
            <a:endParaRPr lang="ru-RU" sz="2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17" name="Рисунок 16" descr="прижмус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3116"/>
            <a:ext cx="4786346" cy="414340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Цель : </a:t>
            </a:r>
            <a:r>
              <a:rPr lang="ru-RU" sz="2800" b="1" dirty="0" smtClean="0"/>
              <a:t>развивать чувства патриотизма и любви к Родине.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Задачи:</a:t>
            </a:r>
            <a:br>
              <a:rPr lang="ru-RU" sz="3200" b="1" dirty="0" smtClean="0"/>
            </a:br>
            <a:r>
              <a:rPr lang="ru-RU" sz="2800" b="1" dirty="0" smtClean="0"/>
              <a:t>-расширять знания детей о русской    березе –как символе России;</a:t>
            </a:r>
            <a:br>
              <a:rPr lang="ru-RU" sz="2800" b="1" dirty="0" smtClean="0"/>
            </a:br>
            <a:r>
              <a:rPr lang="ru-RU" sz="2800" b="1" dirty="0" smtClean="0"/>
              <a:t>-развивать познавательный интерес.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       </a:t>
            </a:r>
            <a:br>
              <a:rPr lang="ru-RU" sz="1400" b="1" dirty="0" smtClean="0"/>
            </a:br>
            <a:r>
              <a:rPr lang="ru-RU" sz="4400" b="1" dirty="0" smtClean="0"/>
              <a:t>Береза в разное время года</a:t>
            </a:r>
            <a:endParaRPr lang="ru-RU" sz="44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Осенью в золотом убранстве</a:t>
            </a:r>
            <a:endParaRPr lang="ru-RU" sz="1800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Зимой – сверкающая в ажурном инее</a:t>
            </a:r>
            <a:endParaRPr lang="ru-RU" sz="1800" b="1" dirty="0"/>
          </a:p>
        </p:txBody>
      </p:sp>
      <p:pic>
        <p:nvPicPr>
          <p:cNvPr id="15" name="Рисунок 14" descr="береза осень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3929089" cy="4000528"/>
          </a:xfrm>
          <a:prstGeom prst="rect">
            <a:avLst/>
          </a:prstGeom>
        </p:spPr>
      </p:pic>
      <p:pic>
        <p:nvPicPr>
          <p:cNvPr id="16" name="Рисунок 15" descr="ты спишь берез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285992"/>
            <a:ext cx="4071965" cy="400052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418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Весной - ослепительно белая на фоне зеленой травы</a:t>
            </a:r>
            <a:endParaRPr lang="ru-RU" sz="18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41808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Летом – </a:t>
            </a:r>
            <a:r>
              <a:rPr lang="ru-RU" b="1" dirty="0" err="1" smtClean="0"/>
              <a:t>длиннокосая</a:t>
            </a:r>
            <a:r>
              <a:rPr lang="ru-RU" b="1" dirty="0" smtClean="0"/>
              <a:t>, кудрявая</a:t>
            </a:r>
            <a:endParaRPr lang="ru-RU" b="1" dirty="0"/>
          </a:p>
        </p:txBody>
      </p:sp>
      <p:pic>
        <p:nvPicPr>
          <p:cNvPr id="10" name="Рисунок 9" descr="берез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3116"/>
            <a:ext cx="3786214" cy="4143403"/>
          </a:xfrm>
          <a:prstGeom prst="rect">
            <a:avLst/>
          </a:prstGeom>
        </p:spPr>
      </p:pic>
      <p:pic>
        <p:nvPicPr>
          <p:cNvPr id="11" name="Рисунок 10" descr="летнее дерев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143116"/>
            <a:ext cx="392909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785818"/>
          </a:xfrm>
        </p:spPr>
        <p:txBody>
          <a:bodyPr/>
          <a:lstStyle/>
          <a:p>
            <a:r>
              <a:rPr lang="ru-RU" sz="3600" dirty="0" smtClean="0"/>
              <a:t>Энциклопедия березовой жизни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1571612"/>
            <a:ext cx="7772400" cy="50006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                           </a:t>
            </a:r>
            <a:r>
              <a:rPr lang="ru-RU" sz="3600" b="1" dirty="0" smtClean="0"/>
              <a:t>Загадка</a:t>
            </a:r>
          </a:p>
          <a:p>
            <a:r>
              <a:rPr lang="ru-RU" sz="2800" b="1" dirty="0" smtClean="0"/>
              <a:t>«Стоит в поле древо </a:t>
            </a:r>
            <a:r>
              <a:rPr lang="ru-RU" sz="2800" b="1" dirty="0" err="1" smtClean="0"/>
              <a:t>древлянское</a:t>
            </a:r>
            <a:r>
              <a:rPr lang="ru-RU" sz="2800" b="1" dirty="0" smtClean="0"/>
              <a:t> .</a:t>
            </a:r>
          </a:p>
          <a:p>
            <a:r>
              <a:rPr lang="ru-RU" sz="2800" b="1" dirty="0" smtClean="0"/>
              <a:t> На этом древнем древе семь </a:t>
            </a:r>
            <a:r>
              <a:rPr lang="ru-RU" sz="2800" b="1" dirty="0" err="1" smtClean="0"/>
              <a:t>угодьев</a:t>
            </a:r>
            <a:r>
              <a:rPr lang="ru-RU" sz="2800" b="1" dirty="0" smtClean="0"/>
              <a:t> . Первое угодье -в избе </a:t>
            </a:r>
            <a:r>
              <a:rPr lang="ru-RU" sz="2800" b="1" dirty="0" err="1" smtClean="0"/>
              <a:t>обиходье</a:t>
            </a:r>
            <a:r>
              <a:rPr lang="ru-RU" sz="2800" b="1" dirty="0" smtClean="0"/>
              <a:t> . Другое угодье- в кругу вертится. </a:t>
            </a:r>
          </a:p>
          <a:p>
            <a:r>
              <a:rPr lang="ru-RU" sz="2800" b="1" dirty="0" smtClean="0"/>
              <a:t>Третье угодье- старому и малому потеха. Четвертое угодье- по церкви крыш . Пятое угодье -по дорожке след. Шестое угодье – во всю ночь свет. Седьмое угодье – всему миру масло.»</a:t>
            </a:r>
            <a:endParaRPr lang="ru-RU" sz="2800" b="1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Березовая метелка наведет порядок в доме , а ароматный березовый веник полезен для чистоты тела  </a:t>
            </a:r>
            <a:endParaRPr lang="ru-RU" sz="2800" b="1" dirty="0"/>
          </a:p>
        </p:txBody>
      </p:sp>
      <p:pic>
        <p:nvPicPr>
          <p:cNvPr id="7" name="Содержимое 6" descr="березовый ве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2285992"/>
            <a:ext cx="3929090" cy="4286280"/>
          </a:xfrm>
        </p:spPr>
      </p:pic>
      <p:pic>
        <p:nvPicPr>
          <p:cNvPr id="8" name="Рисунок 7" descr="веник и метл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5" y="2714624"/>
            <a:ext cx="4000527" cy="378620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Старинные русское ремесло : прядение , ткачество.</a:t>
            </a:r>
            <a:br>
              <a:rPr lang="ru-RU" sz="2400" b="1" dirty="0" smtClean="0"/>
            </a:br>
            <a:r>
              <a:rPr lang="ru-RU" sz="2400" b="1" dirty="0" smtClean="0"/>
              <a:t>Самопрялку с крутящимся колесом, и легкое веретено</a:t>
            </a:r>
            <a:br>
              <a:rPr lang="ru-RU" sz="2400" b="1" dirty="0" smtClean="0"/>
            </a:br>
            <a:r>
              <a:rPr lang="ru-RU" sz="2400" b="1" dirty="0" smtClean="0"/>
              <a:t>делали из березовой </a:t>
            </a:r>
            <a:r>
              <a:rPr lang="ru-RU" sz="2400" b="1" dirty="0" err="1" smtClean="0"/>
              <a:t>древисины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5" name="Содержимое 4" descr="прял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85992"/>
            <a:ext cx="4214841" cy="4429156"/>
          </a:xfrm>
        </p:spPr>
      </p:pic>
      <p:pic>
        <p:nvPicPr>
          <p:cNvPr id="6" name="Содержимое 5" descr="веретенце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1" y="2428867"/>
            <a:ext cx="3929090" cy="4071967"/>
          </a:xfrm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дедушки с удовольствием </a:t>
            </a:r>
            <a:br>
              <a:rPr lang="ru-RU" sz="2400" b="1" dirty="0" smtClean="0"/>
            </a:br>
            <a:r>
              <a:rPr lang="ru-RU" sz="2400" b="1" dirty="0" smtClean="0"/>
              <a:t>мастерили игрушки для внуков</a:t>
            </a:r>
            <a:endParaRPr lang="ru-RU" sz="2400" b="1" dirty="0"/>
          </a:p>
        </p:txBody>
      </p:sp>
      <p:pic>
        <p:nvPicPr>
          <p:cNvPr id="5" name="Содержимое 4" descr="из берез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285992"/>
            <a:ext cx="4143404" cy="4286280"/>
          </a:xfrm>
        </p:spPr>
      </p:pic>
      <p:pic>
        <p:nvPicPr>
          <p:cNvPr id="6" name="Содержимое 5" descr="поделк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214842" cy="4286280"/>
          </a:xfrm>
        </p:spPr>
      </p:pic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</TotalTime>
  <Words>675</Words>
  <Application>Microsoft Office PowerPoint</Application>
  <PresentationFormat>Экран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Береза-символ России Подготовила : воспитатель Чайникова Татьяна Борисовна</vt:lpstr>
      <vt:lpstr>«Без березы не мыслю России,- Так светла по-славянски она, Что , быть может, в столетья иные От березы - вся Русь рождена» </vt:lpstr>
      <vt:lpstr>Цель : развивать чувства патриотизма и любви к Родине. Задачи: -расширять знания детей о русской    березе –как символе России; -развивать познавательный интерес.  </vt:lpstr>
      <vt:lpstr>        Береза в разное время года</vt:lpstr>
      <vt:lpstr>Презентация PowerPoint</vt:lpstr>
      <vt:lpstr>Энциклопедия березовой жизни</vt:lpstr>
      <vt:lpstr>Березовая метелка наведет порядок в доме , а ароматный березовый веник полезен для чистоты тела  </vt:lpstr>
      <vt:lpstr>Старинные русское ремесло : прядение , ткачество. Самопрялку с крутящимся колесом, и легкое веретено делали из березовой древисины.</vt:lpstr>
      <vt:lpstr>Из березовой древесины дедушки с удовольствием  мастерили игрушки для внуков</vt:lpstr>
      <vt:lpstr>Из березовой древесины изготавливали березовые дощечки , которыми покрывали крыши </vt:lpstr>
      <vt:lpstr>Из бересты плели лапти и мастерили красивые шкатулки, на ней писали.</vt:lpstr>
      <vt:lpstr>Основным светилом на Руси были березовые лучины. Они горели долго и почти без копоти и искр</vt:lpstr>
      <vt:lpstr>Из березовой коры изготавливают деготь, который используют для смазывания колес телег и тарантасов, чтобы они не скрипели и хорошо вращались </vt:lpstr>
      <vt:lpstr> Береза-дивный лекарь   </vt:lpstr>
      <vt:lpstr>Презентация PowerPoint</vt:lpstr>
      <vt:lpstr>С давних пор береза была образом России. Ветвями березы украшают церкви и жилища в День Святой Троицы</vt:lpstr>
      <vt:lpstr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vt:lpstr>
      <vt:lpstr>Поэты воспели березку в стихах</vt:lpstr>
      <vt:lpstr>Презентация PowerPoint</vt:lpstr>
      <vt:lpstr>Презентация PowerPoint</vt:lpstr>
      <vt:lpstr>Береза в произведениях художников</vt:lpstr>
      <vt:lpstr>Презентация PowerPoint</vt:lpstr>
      <vt:lpstr>«Мы делим с ней радость и слезы, и так ее дни хороши, Что кажется- в шуме березы, есть что-то от русской души!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user</cp:lastModifiedBy>
  <cp:revision>57</cp:revision>
  <dcterms:created xsi:type="dcterms:W3CDTF">2013-10-11T19:16:52Z</dcterms:created>
  <dcterms:modified xsi:type="dcterms:W3CDTF">2016-11-14T09:36:31Z</dcterms:modified>
</cp:coreProperties>
</file>