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60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63" r:id="rId6"/>
    <p:sldId id="264" r:id="rId7"/>
    <p:sldId id="265" r:id="rId8"/>
    <p:sldId id="266" r:id="rId9"/>
    <p:sldId id="267" r:id="rId10"/>
    <p:sldId id="268" r:id="rId11"/>
    <p:sldId id="269" r:id="rId12"/>
    <p:sldId id="270" r:id="rId13"/>
    <p:sldId id="271" r:id="rId14"/>
    <p:sldId id="272" r:id="rId15"/>
    <p:sldId id="273" r:id="rId16"/>
    <p:sldId id="274" r:id="rId17"/>
    <p:sldId id="275" r:id="rId18"/>
    <p:sldId id="276" r:id="rId19"/>
    <p:sldId id="277" r:id="rId20"/>
    <p:sldId id="278" r:id="rId21"/>
    <p:sldId id="279" r:id="rId22"/>
    <p:sldId id="280" r:id="rId23"/>
    <p:sldId id="281" r:id="rId24"/>
    <p:sldId id="282" r:id="rId2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22" autoAdjust="0"/>
  </p:normalViewPr>
  <p:slideViewPr>
    <p:cSldViewPr>
      <p:cViewPr varScale="1">
        <p:scale>
          <a:sx n="81" d="100"/>
          <a:sy n="81" d="100"/>
        </p:scale>
        <p:origin x="-105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50E347-E5D2-4FA3-B268-B6C9A80BE6BF}" type="datetimeFigureOut">
              <a:rPr lang="ru-RU" smtClean="0"/>
              <a:pPr/>
              <a:t>14.11.2016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F5B115-87B0-4FB8-9ACB-71F51633CB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5228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5F5B115-87B0-4FB8-9ACB-71F51633CB68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8B3AD80B-0A7B-4052-B402-22448CEA9122}" type="datetimeFigureOut">
              <a:rPr lang="ru-RU" smtClean="0"/>
              <a:pPr/>
              <a:t>14.11.2016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06600A60-0857-4248-94F1-B17600DD98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D80B-0A7B-4052-B402-22448CEA9122}" type="datetimeFigureOut">
              <a:rPr lang="ru-RU" smtClean="0"/>
              <a:pPr/>
              <a:t>14.11.2016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0A60-0857-4248-94F1-B17600DD98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D80B-0A7B-4052-B402-22448CEA9122}" type="datetimeFigureOut">
              <a:rPr lang="ru-RU" smtClean="0"/>
              <a:pPr/>
              <a:t>14.11.2016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0A60-0857-4248-94F1-B17600DD98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D80B-0A7B-4052-B402-22448CEA9122}" type="datetimeFigureOut">
              <a:rPr lang="ru-RU" smtClean="0"/>
              <a:pPr/>
              <a:t>14.11.2016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0A60-0857-4248-94F1-B17600DD98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D80B-0A7B-4052-B402-22448CEA9122}" type="datetimeFigureOut">
              <a:rPr lang="ru-RU" smtClean="0"/>
              <a:pPr/>
              <a:t>14.11.2016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0A60-0857-4248-94F1-B17600DD98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D80B-0A7B-4052-B402-22448CEA9122}" type="datetimeFigureOut">
              <a:rPr lang="ru-RU" smtClean="0"/>
              <a:pPr/>
              <a:t>14.11.2016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0A60-0857-4248-94F1-B17600DD98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8B3AD80B-0A7B-4052-B402-22448CEA9122}" type="datetimeFigureOut">
              <a:rPr lang="ru-RU" smtClean="0"/>
              <a:pPr/>
              <a:t>14.11.2016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06600A60-0857-4248-94F1-B17600DD981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8B3AD80B-0A7B-4052-B402-22448CEA9122}" type="datetimeFigureOut">
              <a:rPr lang="ru-RU" smtClean="0"/>
              <a:pPr/>
              <a:t>14.11.2016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06600A60-0857-4248-94F1-B17600DD98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D80B-0A7B-4052-B402-22448CEA9122}" type="datetimeFigureOut">
              <a:rPr lang="ru-RU" smtClean="0"/>
              <a:pPr/>
              <a:t>14.11.2016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0A60-0857-4248-94F1-B17600DD98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D80B-0A7B-4052-B402-22448CEA9122}" type="datetimeFigureOut">
              <a:rPr lang="ru-RU" smtClean="0"/>
              <a:pPr/>
              <a:t>14.11.2016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0A60-0857-4248-94F1-B17600DD98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D80B-0A7B-4052-B402-22448CEA9122}" type="datetimeFigureOut">
              <a:rPr lang="ru-RU" smtClean="0"/>
              <a:pPr/>
              <a:t>14.11.2016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600A60-0857-4248-94F1-B17600DD981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pull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8B3AD80B-0A7B-4052-B402-22448CEA9122}" type="datetimeFigureOut">
              <a:rPr lang="ru-RU" smtClean="0"/>
              <a:pPr/>
              <a:t>14.11.2016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06600A60-0857-4248-94F1-B17600DD981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61" r:id="rId1"/>
    <p:sldLayoutId id="2147483962" r:id="rId2"/>
    <p:sldLayoutId id="2147483963" r:id="rId3"/>
    <p:sldLayoutId id="2147483964" r:id="rId4"/>
    <p:sldLayoutId id="2147483965" r:id="rId5"/>
    <p:sldLayoutId id="2147483966" r:id="rId6"/>
    <p:sldLayoutId id="2147483967" r:id="rId7"/>
    <p:sldLayoutId id="2147483968" r:id="rId8"/>
    <p:sldLayoutId id="2147483969" r:id="rId9"/>
    <p:sldLayoutId id="2147483970" r:id="rId10"/>
    <p:sldLayoutId id="2147483971" r:id="rId11"/>
  </p:sldLayoutIdLst>
  <p:transition>
    <p:pull dir="d"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8.jpeg"/><Relationship Id="rId4" Type="http://schemas.openxmlformats.org/officeDocument/2006/relationships/image" Target="../media/image17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jpeg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jpeg"/><Relationship Id="rId2" Type="http://schemas.openxmlformats.org/officeDocument/2006/relationships/image" Target="../media/image31.jpe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jpeg"/><Relationship Id="rId1" Type="http://schemas.openxmlformats.org/officeDocument/2006/relationships/slideLayout" Target="../slideLayouts/slideLayout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jpeg"/><Relationship Id="rId2" Type="http://schemas.openxmlformats.org/officeDocument/2006/relationships/image" Target="../media/image35.jpeg"/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jpeg"/><Relationship Id="rId2" Type="http://schemas.openxmlformats.org/officeDocument/2006/relationships/image" Target="../media/image37.jpeg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 rot="10800000" flipV="1">
            <a:off x="502920" y="4143380"/>
            <a:ext cx="8183880" cy="2428892"/>
          </a:xfrm>
        </p:spPr>
        <p:txBody>
          <a:bodyPr>
            <a:noAutofit/>
          </a:bodyPr>
          <a:lstStyle/>
          <a:p>
            <a:pPr algn="r"/>
            <a:r>
              <a:rPr lang="ru-RU" sz="5400" b="1" dirty="0" smtClean="0"/>
              <a:t>Береза-символ России</a:t>
            </a:r>
            <a:r>
              <a:rPr lang="ru-RU" sz="4400" dirty="0" smtClean="0"/>
              <a:t/>
            </a:r>
            <a:br>
              <a:rPr lang="ru-RU" sz="4400" dirty="0" smtClean="0"/>
            </a:br>
            <a:r>
              <a:rPr lang="ru-RU" sz="1800" b="1" dirty="0" smtClean="0"/>
              <a:t>Подготовила </a:t>
            </a:r>
            <a:r>
              <a:rPr lang="ru-RU" sz="1800" b="1" dirty="0" smtClean="0"/>
              <a:t>: воспитатель</a:t>
            </a:r>
            <a:r>
              <a:rPr lang="ru-RU" sz="1800" b="1" dirty="0" smtClean="0"/>
              <a:t/>
            </a:r>
            <a:br>
              <a:rPr lang="ru-RU" sz="1800" b="1" dirty="0" smtClean="0"/>
            </a:br>
            <a:r>
              <a:rPr lang="ru-RU" sz="1800" b="1" dirty="0" err="1" smtClean="0"/>
              <a:t>Чайникова</a:t>
            </a:r>
            <a:r>
              <a:rPr lang="ru-RU" sz="1800" b="1" dirty="0" smtClean="0"/>
              <a:t> Татьяна Борисовна</a:t>
            </a:r>
            <a:endParaRPr lang="ru-RU" sz="1800" b="1" dirty="0"/>
          </a:p>
        </p:txBody>
      </p:sp>
      <p:pic>
        <p:nvPicPr>
          <p:cNvPr id="5" name="Рисунок 4" descr="корка из бер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42919"/>
            <a:ext cx="9144000" cy="4143403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Из березовой древесины изготавливали березовые дощечки , которыми покрывали крыши </a:t>
            </a:r>
            <a:endParaRPr lang="ru-RU" sz="2400" b="1" dirty="0"/>
          </a:p>
        </p:txBody>
      </p:sp>
      <p:pic>
        <p:nvPicPr>
          <p:cNvPr id="5" name="Содержимое 4" descr="дом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85720" y="2428868"/>
            <a:ext cx="4143404" cy="4214842"/>
          </a:xfrm>
        </p:spPr>
      </p:pic>
      <p:pic>
        <p:nvPicPr>
          <p:cNvPr id="6" name="Содержимое 5" descr="крыша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786314" y="2428868"/>
            <a:ext cx="4071966" cy="4214842"/>
          </a:xfrm>
        </p:spPr>
      </p:pic>
    </p:spTree>
  </p:cSld>
  <p:clrMapOvr>
    <a:masterClrMapping/>
  </p:clrMapOvr>
  <p:transition>
    <p:pull dir="d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Из бересты плели лапти и мастерили красивые шкатулки, на ней писали.</a:t>
            </a:r>
            <a:endParaRPr lang="ru-RU" sz="3200" b="1" dirty="0"/>
          </a:p>
        </p:txBody>
      </p:sp>
      <p:pic>
        <p:nvPicPr>
          <p:cNvPr id="5" name="Содержимое 4" descr="берестяные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14283" y="2357430"/>
            <a:ext cx="2214577" cy="2071702"/>
          </a:xfrm>
        </p:spPr>
      </p:pic>
      <p:pic>
        <p:nvPicPr>
          <p:cNvPr id="6" name="Содержимое 5" descr="с веревочкой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2143109" y="4286256"/>
            <a:ext cx="2071702" cy="2143140"/>
          </a:xfrm>
        </p:spPr>
      </p:pic>
      <p:pic>
        <p:nvPicPr>
          <p:cNvPr id="7" name="Рисунок 6" descr="кузовок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86314" y="2428868"/>
            <a:ext cx="2143140" cy="1857383"/>
          </a:xfrm>
          <a:prstGeom prst="rect">
            <a:avLst/>
          </a:prstGeom>
        </p:spPr>
      </p:pic>
      <p:pic>
        <p:nvPicPr>
          <p:cNvPr id="8" name="Рисунок 7" descr="шкатулка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9388" y="4214818"/>
            <a:ext cx="2357454" cy="2071701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/>
              <a:t>Основным светилом на Руси были березовые лучины. Они горели долго и почти без копоти и искр</a:t>
            </a:r>
            <a:endParaRPr lang="ru-RU" sz="2000" b="1" dirty="0"/>
          </a:p>
        </p:txBody>
      </p:sp>
      <p:pic>
        <p:nvPicPr>
          <p:cNvPr id="5" name="Содержимое 4" descr="лучина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85720" y="2357430"/>
            <a:ext cx="3857652" cy="4214842"/>
          </a:xfrm>
        </p:spPr>
      </p:pic>
      <p:pic>
        <p:nvPicPr>
          <p:cNvPr id="6" name="Содержимое 5" descr="растопка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572000" y="2357430"/>
            <a:ext cx="4210057" cy="4357718"/>
          </a:xfrm>
        </p:spPr>
      </p:pic>
    </p:spTree>
  </p:cSld>
  <p:clrMapOvr>
    <a:masterClrMapping/>
  </p:clrMapOvr>
  <p:transition>
    <p:pull dir="d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000" b="1" dirty="0" smtClean="0"/>
              <a:t>Из березовой коры изготавливают деготь, который используют для смазывания колес телег и тарантасов, чтобы они не скрипели и хорошо вращались </a:t>
            </a:r>
            <a:endParaRPr lang="ru-RU" sz="2000" b="1" dirty="0"/>
          </a:p>
        </p:txBody>
      </p:sp>
      <p:pic>
        <p:nvPicPr>
          <p:cNvPr id="5" name="Содержимое 4" descr="деготь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85720" y="2357430"/>
            <a:ext cx="4071965" cy="4286280"/>
          </a:xfrm>
        </p:spPr>
      </p:pic>
      <p:pic>
        <p:nvPicPr>
          <p:cNvPr id="6" name="Содержимое 5" descr="телега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857752" y="2571744"/>
            <a:ext cx="3929090" cy="3786214"/>
          </a:xfrm>
        </p:spPr>
      </p:pic>
    </p:spTree>
  </p:cSld>
  <p:clrMapOvr>
    <a:masterClrMapping/>
  </p:clrMapOvr>
  <p:transition>
    <p:pull dir="d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err="1" smtClean="0"/>
              <a:t>Береза-дивный</a:t>
            </a:r>
            <a:r>
              <a:rPr lang="ru-RU" b="1" dirty="0" smtClean="0"/>
              <a:t> лекарь</a:t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/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493148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b="1" dirty="0" smtClean="0"/>
              <a:t>Целебные свойства березы –в ее распустившихся почках и в душистых клейких листьях . Их отвар принимают при болезни почек, печени, легких . Березовый деготь лечит кожные  заболевания. А березовый  сок - живительный и вкусный напиток.</a:t>
            </a:r>
            <a:endParaRPr lang="ru-RU" sz="1600" b="1" dirty="0"/>
          </a:p>
        </p:txBody>
      </p:sp>
      <p:pic>
        <p:nvPicPr>
          <p:cNvPr id="6" name="Рисунок 5" descr="бифунгин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9" y="2714625"/>
            <a:ext cx="1714512" cy="1428750"/>
          </a:xfrm>
          <a:prstGeom prst="rect">
            <a:avLst/>
          </a:prstGeom>
        </p:spPr>
      </p:pic>
      <p:pic>
        <p:nvPicPr>
          <p:cNvPr id="7" name="Рисунок 6" descr="почки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1538" y="4500570"/>
            <a:ext cx="1714512" cy="1714511"/>
          </a:xfrm>
          <a:prstGeom prst="rect">
            <a:avLst/>
          </a:prstGeom>
        </p:spPr>
      </p:pic>
      <p:pic>
        <p:nvPicPr>
          <p:cNvPr id="8" name="Рисунок 7" descr="чага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1868" y="3000372"/>
            <a:ext cx="1928825" cy="2071701"/>
          </a:xfrm>
          <a:prstGeom prst="rect">
            <a:avLst/>
          </a:prstGeom>
        </p:spPr>
      </p:pic>
      <p:pic>
        <p:nvPicPr>
          <p:cNvPr id="9" name="Рисунок 8" descr="древесный уголь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29388" y="4500570"/>
            <a:ext cx="1924050" cy="1785949"/>
          </a:xfrm>
          <a:prstGeom prst="rect">
            <a:avLst/>
          </a:prstGeom>
        </p:spPr>
      </p:pic>
      <p:pic>
        <p:nvPicPr>
          <p:cNvPr id="10" name="Рисунок 9" descr="берез.сок.jp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29388" y="2714625"/>
            <a:ext cx="1714512" cy="1428750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Текст 5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2" name="Содержимое 11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400" b="1" dirty="0" smtClean="0"/>
              <a:t>Приметы</a:t>
            </a:r>
          </a:p>
          <a:p>
            <a:pPr>
              <a:buNone/>
            </a:pPr>
            <a:r>
              <a:rPr lang="ru-RU" sz="1800" b="1" dirty="0" smtClean="0"/>
              <a:t>1.Соловей запевает , когда может напиться росы с березового листа.</a:t>
            </a:r>
          </a:p>
          <a:p>
            <a:pPr>
              <a:buNone/>
            </a:pPr>
            <a:r>
              <a:rPr lang="ru-RU" sz="1800" b="1" dirty="0" smtClean="0"/>
              <a:t>2.Если с березы течет много соку, то быть лету дождливым.</a:t>
            </a:r>
          </a:p>
          <a:p>
            <a:pPr>
              <a:buNone/>
            </a:pPr>
            <a:r>
              <a:rPr lang="ru-RU" sz="1800" b="1" dirty="0" smtClean="0"/>
              <a:t>3.Если  в начале октября лист с березы не упал- снег ляжет поздно.</a:t>
            </a:r>
          </a:p>
          <a:p>
            <a:pPr>
              <a:buNone/>
            </a:pPr>
            <a:r>
              <a:rPr lang="ru-RU" sz="1800" b="1" dirty="0" smtClean="0"/>
              <a:t>4.Если березовые ветки бросить на огородные грядки- не будет гусениц на капусте.</a:t>
            </a:r>
          </a:p>
          <a:p>
            <a:pPr>
              <a:buNone/>
            </a:pPr>
            <a:r>
              <a:rPr lang="ru-RU" sz="1800" b="1" dirty="0" smtClean="0"/>
              <a:t>5.Лопаются сережки у березки - время сеять хлеб.</a:t>
            </a:r>
          </a:p>
          <a:p>
            <a:pPr>
              <a:buNone/>
            </a:pPr>
            <a:r>
              <a:rPr lang="ru-RU" sz="1800" b="1" dirty="0" smtClean="0"/>
              <a:t>6.Овес сей, когда береза распускается.</a:t>
            </a:r>
          </a:p>
          <a:p>
            <a:pPr>
              <a:buNone/>
            </a:pPr>
            <a:r>
              <a:rPr lang="ru-RU" sz="1800" b="1" dirty="0" smtClean="0"/>
              <a:t>7.Береза перед ольхой лист распускает</a:t>
            </a:r>
          </a:p>
          <a:p>
            <a:pPr>
              <a:buNone/>
            </a:pPr>
            <a:r>
              <a:rPr lang="ru-RU" sz="1800" b="1" dirty="0" smtClean="0"/>
              <a:t>к сухому лету, если ольха вперед - к </a:t>
            </a:r>
          </a:p>
          <a:p>
            <a:pPr>
              <a:buNone/>
            </a:pPr>
            <a:r>
              <a:rPr lang="ru-RU" sz="1800" b="1" dirty="0" smtClean="0"/>
              <a:t>мокрому.</a:t>
            </a:r>
          </a:p>
          <a:p>
            <a:pPr>
              <a:buNone/>
            </a:pPr>
            <a:endParaRPr lang="ru-RU" sz="1800" b="1" dirty="0"/>
          </a:p>
        </p:txBody>
      </p:sp>
      <p:pic>
        <p:nvPicPr>
          <p:cNvPr id="9" name="Рисунок 8" descr="люблю березку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57818" y="1643050"/>
            <a:ext cx="3357586" cy="4143403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381000" y="785794"/>
            <a:ext cx="8382000" cy="1427054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С давних пор береза была образом России. Ветвями березы украшают церкви и жилища в День Святой Троицы</a:t>
            </a:r>
            <a:endParaRPr lang="ru-RU" sz="2400" b="1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Текст 8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" name="Содержимое 6" descr="троица.jpg"/>
          <p:cNvPicPr>
            <a:picLocks noGrp="1" noChangeAspect="1"/>
          </p:cNvPicPr>
          <p:nvPr>
            <p:ph sz="quarter" idx="2"/>
          </p:nvPr>
        </p:nvPicPr>
        <p:blipFill>
          <a:blip r:embed="rId2"/>
          <a:stretch>
            <a:fillRect/>
          </a:stretch>
        </p:blipFill>
        <p:spPr>
          <a:xfrm rot="10800000" flipV="1">
            <a:off x="357158" y="2214554"/>
            <a:ext cx="4143404" cy="4286280"/>
          </a:xfrm>
        </p:spPr>
      </p:pic>
      <p:pic>
        <p:nvPicPr>
          <p:cNvPr id="11" name="Содержимое 10" descr="троица.jpg"/>
          <p:cNvPicPr>
            <a:picLocks noGrp="1" noChangeAspect="1"/>
          </p:cNvPicPr>
          <p:nvPr>
            <p:ph sz="quarter" idx="4"/>
          </p:nvPr>
        </p:nvPicPr>
        <p:blipFill>
          <a:blip r:embed="rId3"/>
          <a:stretch>
            <a:fillRect/>
          </a:stretch>
        </p:blipFill>
        <p:spPr>
          <a:xfrm>
            <a:off x="4714876" y="2285992"/>
            <a:ext cx="4071966" cy="4214842"/>
          </a:xfrm>
        </p:spPr>
      </p:pic>
    </p:spTree>
  </p:cSld>
  <p:clrMapOvr>
    <a:masterClrMapping/>
  </p:clrMapOvr>
  <p:transition>
    <p:pull dir="d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500042"/>
            <a:ext cx="8382000" cy="17145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/>
              <a:t>Праздник «Русской березы» празднует на Троицу русский народ. Березку украшают цветными лоскутками , пряниками , конфетами . Вокруг березки водят хороводы , играют, пляшут. </a:t>
            </a:r>
            <a:endParaRPr lang="ru-RU" sz="28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" name="Содержимое 7" descr="танцы у березки.jpg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714876" y="2214554"/>
            <a:ext cx="4071966" cy="4286280"/>
          </a:xfrm>
        </p:spPr>
      </p:pic>
      <p:pic>
        <p:nvPicPr>
          <p:cNvPr id="10" name="Содержимое 9" descr="праздник.jpg"/>
          <p:cNvPicPr>
            <a:picLocks noGrp="1" noChangeAspect="1"/>
          </p:cNvPicPr>
          <p:nvPr>
            <p:ph sz="quarter" idx="2"/>
          </p:nvPr>
        </p:nvPicPr>
        <p:blipFill>
          <a:blip r:embed="rId3"/>
          <a:stretch>
            <a:fillRect/>
          </a:stretch>
        </p:blipFill>
        <p:spPr>
          <a:xfrm>
            <a:off x="357158" y="2214554"/>
            <a:ext cx="4071965" cy="4286280"/>
          </a:xfrm>
        </p:spPr>
      </p:pic>
    </p:spTree>
  </p:cSld>
  <p:clrMapOvr>
    <a:masterClrMapping/>
  </p:clrMapOvr>
  <p:transition>
    <p:pull dir="d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357158" y="0"/>
            <a:ext cx="8382000" cy="1712806"/>
          </a:xfrm>
        </p:spPr>
        <p:txBody>
          <a:bodyPr/>
          <a:lstStyle/>
          <a:p>
            <a:r>
              <a:rPr lang="ru-RU" b="1" dirty="0" smtClean="0"/>
              <a:t>Поэты воспели березку в стихах</a:t>
            </a:r>
            <a:endParaRPr lang="ru-RU" b="1" dirty="0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57158" y="1285860"/>
            <a:ext cx="4041648" cy="642942"/>
          </a:xfrm>
        </p:spPr>
        <p:txBody>
          <a:bodyPr/>
          <a:lstStyle/>
          <a:p>
            <a:pPr algn="ctr"/>
            <a:r>
              <a:rPr lang="ru-RU" sz="2400" dirty="0" smtClean="0"/>
              <a:t>Береза-символ России</a:t>
            </a:r>
            <a:endParaRPr lang="ru-RU" sz="2400" dirty="0"/>
          </a:p>
        </p:txBody>
      </p:sp>
      <p:sp>
        <p:nvSpPr>
          <p:cNvPr id="15" name="Текст 14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4" name="Содержимое 13"/>
          <p:cNvSpPr>
            <a:spLocks noGrp="1"/>
          </p:cNvSpPr>
          <p:nvPr>
            <p:ph sz="quarter" idx="2"/>
          </p:nvPr>
        </p:nvSpPr>
        <p:spPr>
          <a:xfrm>
            <a:off x="381000" y="2071678"/>
            <a:ext cx="4041648" cy="4523041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sz="1600" b="1" dirty="0" smtClean="0"/>
              <a:t>Береза –символ России,</a:t>
            </a:r>
          </a:p>
          <a:p>
            <a:pPr>
              <a:buNone/>
            </a:pPr>
            <a:r>
              <a:rPr lang="ru-RU" sz="1600" b="1" dirty="0" smtClean="0"/>
              <a:t>Сокровище русской земли.</a:t>
            </a:r>
          </a:p>
          <a:p>
            <a:pPr>
              <a:buNone/>
            </a:pPr>
            <a:r>
              <a:rPr lang="ru-RU" sz="1600" b="1" dirty="0" smtClean="0"/>
              <a:t>Веками ей песни дарили,</a:t>
            </a:r>
          </a:p>
          <a:p>
            <a:pPr>
              <a:buNone/>
            </a:pPr>
            <a:r>
              <a:rPr lang="ru-RU" sz="1600" b="1" dirty="0" smtClean="0"/>
              <a:t>Признанья стихами в любви.</a:t>
            </a:r>
          </a:p>
          <a:p>
            <a:pPr>
              <a:buNone/>
            </a:pPr>
            <a:r>
              <a:rPr lang="ru-RU" sz="1600" b="1" dirty="0" smtClean="0"/>
              <a:t>Береза-символ России.</a:t>
            </a:r>
          </a:p>
          <a:p>
            <a:pPr>
              <a:buNone/>
            </a:pPr>
            <a:r>
              <a:rPr lang="ru-RU" sz="1600" b="1" dirty="0" smtClean="0"/>
              <a:t>Царица русских полей.</a:t>
            </a:r>
          </a:p>
          <a:p>
            <a:pPr>
              <a:buNone/>
            </a:pPr>
            <a:r>
              <a:rPr lang="ru-RU" sz="1600" b="1" dirty="0" smtClean="0"/>
              <a:t>Она средь невест всех красивей</a:t>
            </a:r>
          </a:p>
          <a:p>
            <a:pPr>
              <a:buNone/>
            </a:pPr>
            <a:r>
              <a:rPr lang="ru-RU" sz="1600" b="1" dirty="0" smtClean="0"/>
              <a:t>Величественней и белей.</a:t>
            </a:r>
          </a:p>
          <a:p>
            <a:pPr>
              <a:buNone/>
            </a:pPr>
            <a:r>
              <a:rPr lang="ru-RU" sz="1600" b="1" dirty="0" smtClean="0"/>
              <a:t>Шелестом листьев березы</a:t>
            </a:r>
          </a:p>
          <a:p>
            <a:pPr>
              <a:buNone/>
            </a:pPr>
            <a:r>
              <a:rPr lang="ru-RU" sz="1600" b="1" dirty="0" smtClean="0"/>
              <a:t>Шепчет Россия нам.</a:t>
            </a:r>
          </a:p>
          <a:p>
            <a:pPr>
              <a:buNone/>
            </a:pPr>
            <a:r>
              <a:rPr lang="ru-RU" sz="1600" b="1" dirty="0" smtClean="0"/>
              <a:t>Весной святой родины слезы</a:t>
            </a:r>
          </a:p>
          <a:p>
            <a:pPr>
              <a:buNone/>
            </a:pPr>
            <a:r>
              <a:rPr lang="ru-RU" sz="1600" b="1" dirty="0" smtClean="0"/>
              <a:t>Бегут у берез по стволам.</a:t>
            </a:r>
          </a:p>
          <a:p>
            <a:pPr>
              <a:buNone/>
            </a:pPr>
            <a:r>
              <a:rPr lang="ru-RU" sz="1600" b="1" dirty="0" smtClean="0"/>
              <a:t>Береза-символ России,</a:t>
            </a:r>
          </a:p>
          <a:p>
            <a:pPr>
              <a:buNone/>
            </a:pPr>
            <a:r>
              <a:rPr lang="ru-RU" sz="1600" b="1" dirty="0" smtClean="0"/>
              <a:t>Печаль в ней и радость земли,</a:t>
            </a:r>
          </a:p>
          <a:p>
            <a:pPr>
              <a:buNone/>
            </a:pPr>
            <a:r>
              <a:rPr lang="ru-RU" sz="1600" b="1" dirty="0" smtClean="0"/>
              <a:t>Веками ей песни дарили,</a:t>
            </a:r>
          </a:p>
          <a:p>
            <a:pPr>
              <a:buNone/>
            </a:pPr>
            <a:r>
              <a:rPr lang="ru-RU" sz="1600" b="1" dirty="0" smtClean="0"/>
              <a:t>С поклоном к березе все шли.</a:t>
            </a:r>
          </a:p>
          <a:p>
            <a:pPr>
              <a:buNone/>
            </a:pPr>
            <a:r>
              <a:rPr lang="ru-RU" sz="1600" b="1" dirty="0" smtClean="0"/>
              <a:t>                                               Г.Садовая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7" name="Содержимое 16" descr="березки.jpg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714876" y="1357298"/>
            <a:ext cx="4071965" cy="4929222"/>
          </a:xfrm>
        </p:spPr>
      </p:pic>
    </p:spTree>
  </p:cSld>
  <p:clrMapOvr>
    <a:masterClrMapping/>
  </p:clrMapOvr>
  <p:transition>
    <p:pull dir="d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flipV="1">
            <a:off x="357158" y="-1117273"/>
            <a:ext cx="8382000" cy="1117273"/>
          </a:xfrm>
        </p:spPr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7158" y="714356"/>
            <a:ext cx="4041648" cy="642942"/>
          </a:xfrm>
        </p:spPr>
        <p:txBody>
          <a:bodyPr/>
          <a:lstStyle/>
          <a:p>
            <a:pPr algn="ctr"/>
            <a:r>
              <a:rPr lang="ru-RU" sz="2400" dirty="0" smtClean="0"/>
              <a:t>Русская березка</a:t>
            </a:r>
            <a:endParaRPr lang="ru-RU" sz="240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1571612"/>
            <a:ext cx="4041648" cy="50231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600" b="1" dirty="0" smtClean="0"/>
              <a:t>Люблю березку русскую,</a:t>
            </a:r>
          </a:p>
          <a:p>
            <a:pPr>
              <a:buNone/>
            </a:pPr>
            <a:r>
              <a:rPr lang="ru-RU" sz="1600" b="1" dirty="0" smtClean="0"/>
              <a:t>То светлую, то грустную,</a:t>
            </a:r>
          </a:p>
          <a:p>
            <a:pPr>
              <a:buNone/>
            </a:pPr>
            <a:r>
              <a:rPr lang="ru-RU" sz="1600" b="1" dirty="0" smtClean="0"/>
              <a:t>В белом сарафанчике.</a:t>
            </a:r>
          </a:p>
          <a:p>
            <a:pPr>
              <a:buNone/>
            </a:pPr>
            <a:r>
              <a:rPr lang="ru-RU" sz="1600" b="1" dirty="0" smtClean="0"/>
              <a:t>С платочками в карманчиках.</a:t>
            </a:r>
          </a:p>
          <a:p>
            <a:pPr>
              <a:buNone/>
            </a:pPr>
            <a:r>
              <a:rPr lang="ru-RU" sz="1600" b="1" dirty="0" smtClean="0"/>
              <a:t>С красивыми застежками,</a:t>
            </a:r>
          </a:p>
          <a:p>
            <a:pPr>
              <a:buNone/>
            </a:pPr>
            <a:r>
              <a:rPr lang="ru-RU" sz="1600" b="1" dirty="0" smtClean="0"/>
              <a:t>С зелеными сережками.</a:t>
            </a:r>
          </a:p>
          <a:p>
            <a:pPr>
              <a:buNone/>
            </a:pPr>
            <a:r>
              <a:rPr lang="ru-RU" sz="1600" b="1" dirty="0" smtClean="0"/>
              <a:t>Люблю ее, нарядную,</a:t>
            </a:r>
          </a:p>
          <a:p>
            <a:pPr>
              <a:buNone/>
            </a:pPr>
            <a:r>
              <a:rPr lang="ru-RU" sz="1600" b="1" dirty="0" smtClean="0"/>
              <a:t>Родную, ненаглядную.</a:t>
            </a:r>
          </a:p>
          <a:p>
            <a:pPr>
              <a:buNone/>
            </a:pPr>
            <a:r>
              <a:rPr lang="ru-RU" sz="1600" b="1" dirty="0" smtClean="0"/>
              <a:t>То ясную, кипучую.</a:t>
            </a:r>
          </a:p>
          <a:p>
            <a:pPr>
              <a:buNone/>
            </a:pPr>
            <a:r>
              <a:rPr lang="ru-RU" sz="1600" b="1" dirty="0" smtClean="0"/>
              <a:t>То грустную, плакучую.</a:t>
            </a:r>
          </a:p>
          <a:p>
            <a:pPr>
              <a:buNone/>
            </a:pPr>
            <a:r>
              <a:rPr lang="ru-RU" sz="1600" b="1" dirty="0" smtClean="0"/>
              <a:t>Люблю березку русскую.</a:t>
            </a:r>
          </a:p>
          <a:p>
            <a:pPr>
              <a:buNone/>
            </a:pPr>
            <a:r>
              <a:rPr lang="ru-RU" sz="1600" b="1" dirty="0" smtClean="0"/>
              <a:t>Она всегда с подружками,</a:t>
            </a:r>
          </a:p>
          <a:p>
            <a:pPr>
              <a:buNone/>
            </a:pPr>
            <a:r>
              <a:rPr lang="ru-RU" sz="1600" b="1" dirty="0" smtClean="0"/>
              <a:t>Под ветром низко клонится</a:t>
            </a:r>
          </a:p>
          <a:p>
            <a:pPr>
              <a:buNone/>
            </a:pPr>
            <a:r>
              <a:rPr lang="ru-RU" sz="1600" b="1" dirty="0" smtClean="0"/>
              <a:t>И гнется, но не ломится!</a:t>
            </a:r>
          </a:p>
          <a:p>
            <a:pPr>
              <a:buNone/>
            </a:pPr>
            <a:r>
              <a:rPr lang="ru-RU" sz="1600" b="1" dirty="0" smtClean="0"/>
              <a:t>                                               А.Прокофьев</a:t>
            </a:r>
            <a:endParaRPr lang="ru-RU" sz="1600" b="1" dirty="0"/>
          </a:p>
        </p:txBody>
      </p:sp>
      <p:pic>
        <p:nvPicPr>
          <p:cNvPr id="7" name="Содержимое 6" descr="береза стоячая.jpg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714876" y="857232"/>
            <a:ext cx="4071965" cy="5357850"/>
          </a:xfrm>
        </p:spPr>
      </p:pic>
    </p:spTree>
  </p:cSld>
  <p:clrMapOvr>
    <a:masterClrMapping/>
  </p:clrMapOvr>
  <p:transition>
    <p:pull dir="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5214958"/>
          </a:xfrm>
        </p:spPr>
        <p:txBody>
          <a:bodyPr>
            <a:normAutofit/>
          </a:bodyPr>
          <a:lstStyle/>
          <a:p>
            <a:pPr algn="ctr"/>
            <a:r>
              <a:rPr lang="ru-RU" sz="3600" b="1" dirty="0" smtClean="0"/>
              <a:t>«Без березы не мыслю России,-</a:t>
            </a:r>
            <a:br>
              <a:rPr lang="ru-RU" sz="3600" b="1" dirty="0" smtClean="0"/>
            </a:br>
            <a:r>
              <a:rPr lang="ru-RU" sz="3600" b="1" dirty="0" smtClean="0"/>
              <a:t>Так светла по-славянски она,</a:t>
            </a:r>
            <a:br>
              <a:rPr lang="ru-RU" sz="3600" b="1" dirty="0" smtClean="0"/>
            </a:br>
            <a:r>
              <a:rPr lang="ru-RU" sz="3600" b="1" dirty="0" smtClean="0"/>
              <a:t>Что , быть может, в столетья иные</a:t>
            </a:r>
            <a:br>
              <a:rPr lang="ru-RU" sz="3600" b="1" dirty="0" smtClean="0"/>
            </a:br>
            <a:r>
              <a:rPr lang="ru-RU" sz="3600" b="1" dirty="0" smtClean="0"/>
              <a:t>От березы - вся Русь рождена»</a:t>
            </a:r>
            <a:br>
              <a:rPr lang="ru-RU" sz="3600" b="1" dirty="0" smtClean="0"/>
            </a:br>
            <a:endParaRPr lang="ru-RU" sz="3600" b="1" dirty="0"/>
          </a:p>
        </p:txBody>
      </p:sp>
    </p:spTree>
  </p:cSld>
  <p:clrMapOvr>
    <a:masterClrMapping/>
  </p:clrMapOvr>
  <p:transition>
    <p:pull dir="d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381000" y="0"/>
            <a:ext cx="8382000" cy="214290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81000" y="714356"/>
            <a:ext cx="4041648" cy="785818"/>
          </a:xfrm>
        </p:spPr>
        <p:txBody>
          <a:bodyPr/>
          <a:lstStyle/>
          <a:p>
            <a:pPr algn="ctr"/>
            <a:r>
              <a:rPr lang="ru-RU" sz="2400" dirty="0" smtClean="0"/>
              <a:t>Береза</a:t>
            </a:r>
            <a:endParaRPr lang="ru-RU" sz="2400" dirty="0"/>
          </a:p>
        </p:txBody>
      </p:sp>
      <p:sp>
        <p:nvSpPr>
          <p:cNvPr id="10" name="Текст 9"/>
          <p:cNvSpPr>
            <a:spLocks noGrp="1"/>
          </p:cNvSpPr>
          <p:nvPr>
            <p:ph type="body" sz="half" idx="3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2"/>
          </p:nvPr>
        </p:nvSpPr>
        <p:spPr>
          <a:xfrm>
            <a:off x="381000" y="2357430"/>
            <a:ext cx="4041648" cy="4237289"/>
          </a:xfrm>
        </p:spPr>
        <p:txBody>
          <a:bodyPr/>
          <a:lstStyle/>
          <a:p>
            <a:pPr>
              <a:buNone/>
            </a:pPr>
            <a:r>
              <a:rPr lang="ru-RU" sz="1800" dirty="0" smtClean="0"/>
              <a:t>Нет дерева сердцу милей,</a:t>
            </a:r>
          </a:p>
          <a:p>
            <a:pPr>
              <a:buNone/>
            </a:pPr>
            <a:r>
              <a:rPr lang="ru-RU" sz="1800" dirty="0" smtClean="0"/>
              <a:t>И сколько задумчивых песен</a:t>
            </a:r>
          </a:p>
          <a:p>
            <a:pPr>
              <a:buNone/>
            </a:pPr>
            <a:r>
              <a:rPr lang="ru-RU" sz="1800" dirty="0" smtClean="0"/>
              <a:t>Поется в народе о ней!</a:t>
            </a:r>
          </a:p>
          <a:p>
            <a:pPr>
              <a:buNone/>
            </a:pPr>
            <a:r>
              <a:rPr lang="ru-RU" sz="1800" dirty="0" smtClean="0"/>
              <a:t>Он делит с ней радость и слезы,</a:t>
            </a:r>
          </a:p>
          <a:p>
            <a:pPr>
              <a:buNone/>
            </a:pPr>
            <a:r>
              <a:rPr lang="ru-RU" sz="1800" dirty="0" smtClean="0"/>
              <a:t>И так уж она хороша,</a:t>
            </a:r>
          </a:p>
          <a:p>
            <a:pPr>
              <a:buNone/>
            </a:pPr>
            <a:r>
              <a:rPr lang="ru-RU" sz="1800" dirty="0" smtClean="0"/>
              <a:t>Что кажется- в шуме березы</a:t>
            </a:r>
          </a:p>
          <a:p>
            <a:pPr>
              <a:buNone/>
            </a:pPr>
            <a:r>
              <a:rPr lang="ru-RU" sz="1800" dirty="0" smtClean="0"/>
              <a:t>Есть русская наша душа.</a:t>
            </a:r>
          </a:p>
          <a:p>
            <a:pPr>
              <a:buNone/>
            </a:pPr>
            <a:r>
              <a:rPr lang="ru-RU" sz="1800" dirty="0" smtClean="0"/>
              <a:t>                             В.Рождественский 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16" name="Содержимое 15" descr="белая береза.jpg"/>
          <p:cNvPicPr>
            <a:picLocks noGrp="1" noChangeAspect="1"/>
          </p:cNvPicPr>
          <p:nvPr>
            <p:ph sz="quarter" idx="4"/>
          </p:nvPr>
        </p:nvPicPr>
        <p:blipFill>
          <a:blip r:embed="rId2"/>
          <a:stretch>
            <a:fillRect/>
          </a:stretch>
        </p:blipFill>
        <p:spPr>
          <a:xfrm>
            <a:off x="4714877" y="1142984"/>
            <a:ext cx="4071966" cy="4714908"/>
          </a:xfrm>
        </p:spPr>
      </p:pic>
    </p:spTree>
  </p:cSld>
  <p:clrMapOvr>
    <a:masterClrMapping/>
  </p:clrMapOvr>
  <p:transition>
    <p:pull dir="d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0"/>
            <a:ext cx="8382000" cy="1712806"/>
          </a:xfrm>
        </p:spPr>
        <p:txBody>
          <a:bodyPr>
            <a:normAutofit/>
          </a:bodyPr>
          <a:lstStyle/>
          <a:p>
            <a:pPr algn="ctr"/>
            <a:r>
              <a:rPr lang="ru-RU" sz="3200" b="1" dirty="0" smtClean="0"/>
              <a:t>Береза в произведениях художников</a:t>
            </a:r>
            <a:endParaRPr lang="ru-RU" sz="3200" b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596" y="1214422"/>
            <a:ext cx="4041648" cy="642942"/>
          </a:xfrm>
        </p:spPr>
        <p:txBody>
          <a:bodyPr/>
          <a:lstStyle/>
          <a:p>
            <a:r>
              <a:rPr lang="ru-RU" dirty="0" smtClean="0"/>
              <a:t>          И.Э. Грабарь</a:t>
            </a:r>
          </a:p>
          <a:p>
            <a:r>
              <a:rPr lang="ru-RU" dirty="0" smtClean="0"/>
              <a:t>      «Февральская лазурь»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14876" y="1214422"/>
            <a:ext cx="4113213" cy="642942"/>
          </a:xfrm>
        </p:spPr>
        <p:txBody>
          <a:bodyPr>
            <a:normAutofit fontScale="92500" lnSpcReduction="20000"/>
          </a:bodyPr>
          <a:lstStyle/>
          <a:p>
            <a:r>
              <a:rPr lang="ru-RU" sz="2400" dirty="0" smtClean="0"/>
              <a:t>        </a:t>
            </a:r>
            <a:r>
              <a:rPr lang="ru-RU" sz="2000" dirty="0" smtClean="0"/>
              <a:t>А.И.Куинджи </a:t>
            </a:r>
          </a:p>
          <a:p>
            <a:r>
              <a:rPr lang="ru-RU" sz="2000" dirty="0" smtClean="0"/>
              <a:t>      «Березовая роща»               </a:t>
            </a:r>
            <a:endParaRPr lang="ru-RU" sz="2000" dirty="0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2"/>
          </p:nvPr>
        </p:nvSpPr>
        <p:spPr>
          <a:xfrm>
            <a:off x="357158" y="1928802"/>
            <a:ext cx="4041648" cy="466591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400" b="1" dirty="0" smtClean="0"/>
              <a:t>Автор отобразил красоту березы,</a:t>
            </a:r>
          </a:p>
          <a:p>
            <a:pPr>
              <a:buNone/>
            </a:pPr>
            <a:r>
              <a:rPr lang="ru-RU" sz="1400" b="1" dirty="0" smtClean="0"/>
              <a:t>показал истинную любовь к этому  </a:t>
            </a:r>
          </a:p>
          <a:p>
            <a:pPr>
              <a:buNone/>
            </a:pPr>
            <a:r>
              <a:rPr lang="ru-RU" sz="1400" b="1" dirty="0" smtClean="0"/>
              <a:t>красивому дереву , олицетворяющему</a:t>
            </a:r>
          </a:p>
          <a:p>
            <a:pPr>
              <a:buNone/>
            </a:pPr>
            <a:r>
              <a:rPr lang="ru-RU" sz="1400" b="1" dirty="0" smtClean="0"/>
              <a:t>собой Родину        </a:t>
            </a:r>
            <a:endParaRPr lang="ru-RU" sz="1400" b="1" dirty="0"/>
          </a:p>
        </p:txBody>
      </p:sp>
      <p:pic>
        <p:nvPicPr>
          <p:cNvPr id="9" name="Рисунок 8" descr="лазурь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158" y="3000372"/>
            <a:ext cx="4071966" cy="3714776"/>
          </a:xfrm>
          <a:prstGeom prst="rect">
            <a:avLst/>
          </a:prstGeom>
        </p:spPr>
      </p:pic>
      <p:sp>
        <p:nvSpPr>
          <p:cNvPr id="10" name="Содержимое 9"/>
          <p:cNvSpPr>
            <a:spLocks noGrp="1"/>
          </p:cNvSpPr>
          <p:nvPr>
            <p:ph sz="quarter" idx="4"/>
          </p:nvPr>
        </p:nvSpPr>
        <p:spPr>
          <a:xfrm>
            <a:off x="4718304" y="1928802"/>
            <a:ext cx="4041775" cy="466591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400" b="1" dirty="0" smtClean="0"/>
              <a:t>Художник передал игру света и тени,</a:t>
            </a:r>
          </a:p>
          <a:p>
            <a:pPr>
              <a:buNone/>
            </a:pPr>
            <a:r>
              <a:rPr lang="ru-RU" sz="1400" b="1" dirty="0" smtClean="0"/>
              <a:t>неземную красоту окружающего мира.</a:t>
            </a:r>
            <a:endParaRPr lang="ru-RU" sz="1400" b="1" dirty="0"/>
          </a:p>
        </p:txBody>
      </p:sp>
      <p:pic>
        <p:nvPicPr>
          <p:cNvPr id="11" name="Рисунок 10" descr="куинджи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6314" y="3000372"/>
            <a:ext cx="4000528" cy="3714775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381000" y="-428652"/>
            <a:ext cx="8382000" cy="45719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714356"/>
            <a:ext cx="4041648" cy="714380"/>
          </a:xfrm>
        </p:spPr>
        <p:txBody>
          <a:bodyPr/>
          <a:lstStyle/>
          <a:p>
            <a:r>
              <a:rPr lang="ru-RU" dirty="0" smtClean="0"/>
              <a:t>           И.И. Левитан</a:t>
            </a:r>
          </a:p>
          <a:p>
            <a:r>
              <a:rPr lang="ru-RU" dirty="0" smtClean="0"/>
              <a:t>         «Золотая осень»</a:t>
            </a:r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714356"/>
            <a:ext cx="4041775" cy="714380"/>
          </a:xfrm>
        </p:spPr>
        <p:txBody>
          <a:bodyPr/>
          <a:lstStyle/>
          <a:p>
            <a:r>
              <a:rPr lang="ru-RU" dirty="0" smtClean="0"/>
              <a:t>              А.К.Саврасов</a:t>
            </a:r>
          </a:p>
          <a:p>
            <a:r>
              <a:rPr lang="ru-RU" dirty="0" smtClean="0"/>
              <a:t>           «Ранняя весна»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1571612"/>
            <a:ext cx="4041648" cy="50231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400" b="1" dirty="0" smtClean="0"/>
              <a:t>Белоствольные березки в осеннем</a:t>
            </a:r>
          </a:p>
          <a:p>
            <a:pPr>
              <a:buNone/>
            </a:pPr>
            <a:r>
              <a:rPr lang="ru-RU" sz="1400" b="1" dirty="0" smtClean="0"/>
              <a:t> убранстве в лучах солнца не могут</a:t>
            </a:r>
          </a:p>
          <a:p>
            <a:pPr>
              <a:buNone/>
            </a:pPr>
            <a:r>
              <a:rPr lang="ru-RU" sz="1400" b="1" dirty="0" smtClean="0"/>
              <a:t> оставить равнодушными никого.</a:t>
            </a:r>
            <a:endParaRPr lang="ru-RU" sz="1400" b="1" dirty="0"/>
          </a:p>
        </p:txBody>
      </p:sp>
      <p:sp>
        <p:nvSpPr>
          <p:cNvPr id="10" name="Содержимое 9"/>
          <p:cNvSpPr>
            <a:spLocks noGrp="1"/>
          </p:cNvSpPr>
          <p:nvPr>
            <p:ph sz="quarter" idx="4"/>
          </p:nvPr>
        </p:nvSpPr>
        <p:spPr>
          <a:xfrm>
            <a:off x="4718304" y="1571612"/>
            <a:ext cx="4041775" cy="502310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400" b="1" dirty="0" smtClean="0"/>
              <a:t>Автор изобразил прекрасную пору в жизни природы- ее пробуждение</a:t>
            </a:r>
            <a:endParaRPr lang="ru-RU" sz="1400" b="1" dirty="0"/>
          </a:p>
        </p:txBody>
      </p:sp>
      <p:pic>
        <p:nvPicPr>
          <p:cNvPr id="11" name="Рисунок 10" descr="осень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8596" y="2500306"/>
            <a:ext cx="3929090" cy="3786213"/>
          </a:xfrm>
          <a:prstGeom prst="rect">
            <a:avLst/>
          </a:prstGeom>
        </p:spPr>
      </p:pic>
      <p:pic>
        <p:nvPicPr>
          <p:cNvPr id="8" name="Рисунок 7" descr="ранняя весна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6314" y="2500306"/>
            <a:ext cx="3929090" cy="3857651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Заголовок 1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 smtClean="0"/>
              <a:t>«Мы делим с ней радость и слезы, и так ее дни хороши,</a:t>
            </a:r>
            <a:br>
              <a:rPr lang="ru-RU" sz="2000" b="1" dirty="0" smtClean="0"/>
            </a:br>
            <a:r>
              <a:rPr lang="ru-RU" sz="2000" b="1" dirty="0" smtClean="0"/>
              <a:t>Что кажется- в шуме березы, есть что-то от русской души!</a:t>
            </a:r>
            <a:endParaRPr lang="ru-RU" sz="2000" b="1" dirty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sz="1800" b="1" dirty="0" smtClean="0"/>
          </a:p>
          <a:p>
            <a:pPr>
              <a:buNone/>
            </a:pPr>
            <a:endParaRPr lang="ru-RU" sz="1800" dirty="0"/>
          </a:p>
        </p:txBody>
      </p:sp>
      <p:pic>
        <p:nvPicPr>
          <p:cNvPr id="17" name="Рисунок 16" descr="прижмусь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0232" y="2143116"/>
            <a:ext cx="4786346" cy="4143404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sz="4800" b="1" dirty="0" smtClean="0"/>
              <a:t>Спасибо за внимание!</a:t>
            </a:r>
            <a:endParaRPr lang="ru-RU" sz="4800" b="1" dirty="0"/>
          </a:p>
        </p:txBody>
      </p:sp>
    </p:spTree>
  </p:cSld>
  <p:clrMapOvr>
    <a:masterClrMapping/>
  </p:clrMapOvr>
  <p:transition>
    <p:pull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5214958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Цель : </a:t>
            </a:r>
            <a:r>
              <a:rPr lang="ru-RU" sz="2800" b="1" dirty="0" smtClean="0"/>
              <a:t>развивать чувства патриотизма и любви к Родине.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Задачи:</a:t>
            </a:r>
            <a:br>
              <a:rPr lang="ru-RU" sz="3200" b="1" dirty="0" smtClean="0"/>
            </a:br>
            <a:r>
              <a:rPr lang="ru-RU" sz="2800" b="1" dirty="0" smtClean="0"/>
              <a:t>-расширять знания детей о русской    березе –как символе России;</a:t>
            </a:r>
            <a:br>
              <a:rPr lang="ru-RU" sz="2800" b="1" dirty="0" smtClean="0"/>
            </a:br>
            <a:r>
              <a:rPr lang="ru-RU" sz="2800" b="1" dirty="0" smtClean="0"/>
              <a:t>-развивать познавательный интерес. </a:t>
            </a:r>
            <a:r>
              <a:rPr lang="ru-RU" sz="3600" b="1" dirty="0" smtClean="0"/>
              <a:t/>
            </a:r>
            <a:br>
              <a:rPr lang="ru-RU" sz="3600" b="1" dirty="0" smtClean="0"/>
            </a:br>
            <a:endParaRPr lang="ru-RU" sz="3600" b="1" dirty="0"/>
          </a:p>
        </p:txBody>
      </p:sp>
    </p:spTree>
  </p:cSld>
  <p:clrMapOvr>
    <a:masterClrMapping/>
  </p:clrMapOvr>
  <p:transition>
    <p:pull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14356"/>
            <a:ext cx="8229600" cy="78581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1400" b="1" dirty="0" smtClean="0"/>
              <a:t>       </a:t>
            </a:r>
            <a:br>
              <a:rPr lang="ru-RU" sz="1400" b="1" dirty="0" smtClean="0"/>
            </a:br>
            <a:r>
              <a:rPr lang="ru-RU" sz="4400" b="1" dirty="0" smtClean="0"/>
              <a:t>Береза в разное время года</a:t>
            </a:r>
            <a:endParaRPr lang="ru-RU" sz="4400" b="1" dirty="0"/>
          </a:p>
        </p:txBody>
      </p:sp>
      <p:sp>
        <p:nvSpPr>
          <p:cNvPr id="13" name="Содержимое 12"/>
          <p:cNvSpPr>
            <a:spLocks noGrp="1"/>
          </p:cNvSpPr>
          <p:nvPr>
            <p:ph sz="half" idx="1"/>
          </p:nvPr>
        </p:nvSpPr>
        <p:spPr>
          <a:xfrm>
            <a:off x="457200" y="1571612"/>
            <a:ext cx="4038600" cy="52037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/>
              <a:t>Осенью в золотом убранстве</a:t>
            </a:r>
            <a:endParaRPr lang="ru-RU" sz="1800" b="1" dirty="0"/>
          </a:p>
        </p:txBody>
      </p:sp>
      <p:sp>
        <p:nvSpPr>
          <p:cNvPr id="14" name="Содержимое 13"/>
          <p:cNvSpPr>
            <a:spLocks noGrp="1"/>
          </p:cNvSpPr>
          <p:nvPr>
            <p:ph sz="half" idx="2"/>
          </p:nvPr>
        </p:nvSpPr>
        <p:spPr>
          <a:xfrm>
            <a:off x="4648200" y="1571612"/>
            <a:ext cx="4038600" cy="520377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/>
              <a:t>Зимой – сверкающая в ажурном инее</a:t>
            </a:r>
            <a:endParaRPr lang="ru-RU" sz="1800" b="1" dirty="0"/>
          </a:p>
        </p:txBody>
      </p:sp>
      <p:pic>
        <p:nvPicPr>
          <p:cNvPr id="15" name="Рисунок 14" descr="береза осенью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7158" y="2285992"/>
            <a:ext cx="3929089" cy="4000528"/>
          </a:xfrm>
          <a:prstGeom prst="rect">
            <a:avLst/>
          </a:prstGeom>
        </p:spPr>
      </p:pic>
      <p:pic>
        <p:nvPicPr>
          <p:cNvPr id="16" name="Рисунок 15" descr="ты спишь березка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14876" y="2285992"/>
            <a:ext cx="4071965" cy="4000527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457200" y="-642966"/>
            <a:ext cx="8229600" cy="285752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8" name="Содержимое 7"/>
          <p:cNvSpPr>
            <a:spLocks noGrp="1"/>
          </p:cNvSpPr>
          <p:nvPr>
            <p:ph sz="half" idx="1"/>
          </p:nvPr>
        </p:nvSpPr>
        <p:spPr>
          <a:xfrm>
            <a:off x="457200" y="1357298"/>
            <a:ext cx="4038600" cy="5418089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1800" b="1" dirty="0" smtClean="0"/>
              <a:t>Весной - ослепительно белая на фоне зеленой травы</a:t>
            </a:r>
            <a:endParaRPr lang="ru-RU" sz="1800" b="1" dirty="0"/>
          </a:p>
        </p:txBody>
      </p:sp>
      <p:sp>
        <p:nvSpPr>
          <p:cNvPr id="9" name="Содержимое 8"/>
          <p:cNvSpPr>
            <a:spLocks noGrp="1"/>
          </p:cNvSpPr>
          <p:nvPr>
            <p:ph sz="half" idx="2"/>
          </p:nvPr>
        </p:nvSpPr>
        <p:spPr>
          <a:xfrm>
            <a:off x="4648200" y="1357298"/>
            <a:ext cx="4038600" cy="5418089"/>
          </a:xfrm>
        </p:spPr>
        <p:txBody>
          <a:bodyPr/>
          <a:lstStyle/>
          <a:p>
            <a:pPr>
              <a:buNone/>
            </a:pPr>
            <a:r>
              <a:rPr lang="ru-RU" b="1" dirty="0" smtClean="0"/>
              <a:t>Летом – </a:t>
            </a:r>
            <a:r>
              <a:rPr lang="ru-RU" b="1" dirty="0" err="1" smtClean="0"/>
              <a:t>длиннокосая</a:t>
            </a:r>
            <a:r>
              <a:rPr lang="ru-RU" b="1" dirty="0" smtClean="0"/>
              <a:t>, кудрявая</a:t>
            </a:r>
            <a:endParaRPr lang="ru-RU" b="1" dirty="0"/>
          </a:p>
        </p:txBody>
      </p:sp>
      <p:pic>
        <p:nvPicPr>
          <p:cNvPr id="10" name="Рисунок 9" descr="березки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1472" y="2143116"/>
            <a:ext cx="3786214" cy="4143403"/>
          </a:xfrm>
          <a:prstGeom prst="rect">
            <a:avLst/>
          </a:prstGeom>
        </p:spPr>
      </p:pic>
      <p:pic>
        <p:nvPicPr>
          <p:cNvPr id="11" name="Рисунок 10" descr="летнее дерево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6314" y="2143116"/>
            <a:ext cx="3929090" cy="4143403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722313" y="642919"/>
            <a:ext cx="7772400" cy="785818"/>
          </a:xfrm>
        </p:spPr>
        <p:txBody>
          <a:bodyPr/>
          <a:lstStyle/>
          <a:p>
            <a:r>
              <a:rPr lang="ru-RU" sz="3600" dirty="0" smtClean="0"/>
              <a:t>Энциклопедия березовой жизни</a:t>
            </a:r>
            <a:endParaRPr lang="ru-RU" sz="3600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722313" y="1571612"/>
            <a:ext cx="7772400" cy="5000660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>                                </a:t>
            </a:r>
            <a:r>
              <a:rPr lang="ru-RU" sz="3600" b="1" dirty="0" smtClean="0"/>
              <a:t>Загадка</a:t>
            </a:r>
          </a:p>
          <a:p>
            <a:r>
              <a:rPr lang="ru-RU" sz="2800" b="1" dirty="0" smtClean="0"/>
              <a:t>«Стоит в поле древо </a:t>
            </a:r>
            <a:r>
              <a:rPr lang="ru-RU" sz="2800" b="1" dirty="0" err="1" smtClean="0"/>
              <a:t>древлянское</a:t>
            </a:r>
            <a:r>
              <a:rPr lang="ru-RU" sz="2800" b="1" dirty="0" smtClean="0"/>
              <a:t> .</a:t>
            </a:r>
          </a:p>
          <a:p>
            <a:r>
              <a:rPr lang="ru-RU" sz="2800" b="1" dirty="0" smtClean="0"/>
              <a:t> На этом древнем древе семь </a:t>
            </a:r>
            <a:r>
              <a:rPr lang="ru-RU" sz="2800" b="1" dirty="0" err="1" smtClean="0"/>
              <a:t>угодьев</a:t>
            </a:r>
            <a:r>
              <a:rPr lang="ru-RU" sz="2800" b="1" dirty="0" smtClean="0"/>
              <a:t> . Первое угодье -в избе </a:t>
            </a:r>
            <a:r>
              <a:rPr lang="ru-RU" sz="2800" b="1" dirty="0" err="1" smtClean="0"/>
              <a:t>обиходье</a:t>
            </a:r>
            <a:r>
              <a:rPr lang="ru-RU" sz="2800" b="1" dirty="0" smtClean="0"/>
              <a:t> . Другое угодье- в кругу вертится. </a:t>
            </a:r>
          </a:p>
          <a:p>
            <a:r>
              <a:rPr lang="ru-RU" sz="2800" b="1" dirty="0" smtClean="0"/>
              <a:t>Третье угодье- старому и малому потеха. Четвертое угодье- по церкви крыш . Пятое угодье -по дорожке след. Шестое угодье – во всю ночь свет. Седьмое угодье – всему миру масло.»</a:t>
            </a:r>
            <a:endParaRPr lang="ru-RU" sz="2800" b="1" dirty="0"/>
          </a:p>
        </p:txBody>
      </p:sp>
    </p:spTree>
  </p:cSld>
  <p:clrMapOvr>
    <a:masterClrMapping/>
  </p:clrMapOvr>
  <p:transition>
    <p:pull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Березовая метелка наведет порядок в доме , а ароматный березовый веник полезен для чистоты тела  </a:t>
            </a:r>
            <a:endParaRPr lang="ru-RU" sz="2800" b="1" dirty="0"/>
          </a:p>
        </p:txBody>
      </p:sp>
      <p:pic>
        <p:nvPicPr>
          <p:cNvPr id="7" name="Содержимое 6" descr="березовый веник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714876" y="2285992"/>
            <a:ext cx="3929090" cy="4286280"/>
          </a:xfrm>
        </p:spPr>
      </p:pic>
      <p:pic>
        <p:nvPicPr>
          <p:cNvPr id="8" name="Рисунок 7" descr="веник и метла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035" y="2714624"/>
            <a:ext cx="4000527" cy="3786209"/>
          </a:xfrm>
          <a:prstGeom prst="rect">
            <a:avLst/>
          </a:prstGeom>
        </p:spPr>
      </p:pic>
    </p:spTree>
  </p:cSld>
  <p:clrMapOvr>
    <a:masterClrMapping/>
  </p:clrMapOvr>
  <p:transition>
    <p:pull dir="d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2400" b="1" dirty="0" smtClean="0"/>
              <a:t>Старинные русское ремесло : прядение , ткачество.</a:t>
            </a:r>
            <a:br>
              <a:rPr lang="ru-RU" sz="2400" b="1" dirty="0" smtClean="0"/>
            </a:br>
            <a:r>
              <a:rPr lang="ru-RU" sz="2400" b="1" dirty="0" smtClean="0"/>
              <a:t>Самопрялку с крутящимся колесом, и легкое веретено</a:t>
            </a:r>
            <a:br>
              <a:rPr lang="ru-RU" sz="2400" b="1" dirty="0" smtClean="0"/>
            </a:br>
            <a:r>
              <a:rPr lang="ru-RU" sz="2400" b="1" dirty="0" smtClean="0"/>
              <a:t>делали из березовой </a:t>
            </a:r>
            <a:r>
              <a:rPr lang="ru-RU" sz="2400" b="1" dirty="0" err="1" smtClean="0"/>
              <a:t>древисины</a:t>
            </a:r>
            <a:r>
              <a:rPr lang="ru-RU" sz="2400" b="1" dirty="0" smtClean="0"/>
              <a:t>.</a:t>
            </a:r>
            <a:endParaRPr lang="ru-RU" sz="2400" b="1" dirty="0"/>
          </a:p>
        </p:txBody>
      </p:sp>
      <p:pic>
        <p:nvPicPr>
          <p:cNvPr id="5" name="Содержимое 4" descr="прялка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142844" y="2285992"/>
            <a:ext cx="4214841" cy="4429156"/>
          </a:xfrm>
        </p:spPr>
      </p:pic>
      <p:pic>
        <p:nvPicPr>
          <p:cNvPr id="6" name="Содержимое 5" descr="веретенце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929191" y="2428867"/>
            <a:ext cx="3929090" cy="4071967"/>
          </a:xfrm>
        </p:spPr>
      </p:pic>
    </p:spTree>
  </p:cSld>
  <p:clrMapOvr>
    <a:masterClrMapping/>
  </p:clrMapOvr>
  <p:transition>
    <p:pull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Из березовой древесины дедушки с удовольствием </a:t>
            </a:r>
            <a:br>
              <a:rPr lang="ru-RU" sz="2400" b="1" dirty="0" smtClean="0"/>
            </a:br>
            <a:r>
              <a:rPr lang="ru-RU" sz="2400" b="1" dirty="0" smtClean="0"/>
              <a:t>мастерили игрушки для внуков</a:t>
            </a:r>
            <a:endParaRPr lang="ru-RU" sz="2400" b="1" dirty="0"/>
          </a:p>
        </p:txBody>
      </p:sp>
      <p:pic>
        <p:nvPicPr>
          <p:cNvPr id="5" name="Содержимое 4" descr="из березы.jpg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285720" y="2285992"/>
            <a:ext cx="4143404" cy="4286280"/>
          </a:xfrm>
        </p:spPr>
      </p:pic>
      <p:pic>
        <p:nvPicPr>
          <p:cNvPr id="6" name="Содержимое 5" descr="поделки.jpg"/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4643438" y="2285992"/>
            <a:ext cx="4214842" cy="4286280"/>
          </a:xfrm>
        </p:spPr>
      </p:pic>
    </p:spTree>
  </p:cSld>
  <p:clrMapOvr>
    <a:masterClrMapping/>
  </p:clrMapOvr>
  <p:transition>
    <p:pull dir="d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401</TotalTime>
  <Words>675</Words>
  <Application>Microsoft Office PowerPoint</Application>
  <PresentationFormat>Экран (4:3)</PresentationFormat>
  <Paragraphs>102</Paragraphs>
  <Slides>24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Городская</vt:lpstr>
      <vt:lpstr>Береза-символ России Подготовила : воспитатель Чайникова Татьяна Борисовна</vt:lpstr>
      <vt:lpstr>«Без березы не мыслю России,- Так светла по-славянски она, Что , быть может, в столетья иные От березы - вся Русь рождена» </vt:lpstr>
      <vt:lpstr>Цель : развивать чувства патриотизма и любви к Родине. Задачи: -расширять знания детей о русской    березе –как символе России; -развивать познавательный интерес.  </vt:lpstr>
      <vt:lpstr>        Береза в разное время года</vt:lpstr>
      <vt:lpstr>Презентация PowerPoint</vt:lpstr>
      <vt:lpstr>Энциклопедия березовой жизни</vt:lpstr>
      <vt:lpstr>Березовая метелка наведет порядок в доме , а ароматный березовый веник полезен для чистоты тела  </vt:lpstr>
      <vt:lpstr>Старинные русское ремесло : прядение , ткачество. Самопрялку с крутящимся колесом, и легкое веретено делали из березовой древисины.</vt:lpstr>
      <vt:lpstr>Из березовой древесины дедушки с удовольствием  мастерили игрушки для внуков</vt:lpstr>
      <vt:lpstr>Из березовой древесины изготавливали березовые дощечки , которыми покрывали крыши </vt:lpstr>
      <vt:lpstr>Из бересты плели лапти и мастерили красивые шкатулки, на ней писали.</vt:lpstr>
      <vt:lpstr>Основным светилом на Руси были березовые лучины. Они горели долго и почти без копоти и искр</vt:lpstr>
      <vt:lpstr>Из березовой коры изготавливают деготь, который используют для смазывания колес телег и тарантасов, чтобы они не скрипели и хорошо вращались </vt:lpstr>
      <vt:lpstr> Береза-дивный лекарь   </vt:lpstr>
      <vt:lpstr>Презентация PowerPoint</vt:lpstr>
      <vt:lpstr>С давних пор береза была образом России. Ветвями березы украшают церкви и жилища в День Святой Троицы</vt:lpstr>
      <vt:lpstr>Праздник «Русской березы» празднует на Троицу русский народ. Березку украшают цветными лоскутками , пряниками , конфетами . Вокруг березки водят хороводы , играют, пляшут. </vt:lpstr>
      <vt:lpstr>Поэты воспели березку в стихах</vt:lpstr>
      <vt:lpstr>Презентация PowerPoint</vt:lpstr>
      <vt:lpstr>Презентация PowerPoint</vt:lpstr>
      <vt:lpstr>Береза в произведениях художников</vt:lpstr>
      <vt:lpstr>Презентация PowerPoint</vt:lpstr>
      <vt:lpstr>«Мы делим с ней радость и слезы, и так ее дни хороши, Что кажется- в шуме березы, есть что-то от русской души!</vt:lpstr>
      <vt:lpstr>Презентация PowerPoint</vt:lpstr>
    </vt:vector>
  </TitlesOfParts>
  <Company>DNS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вера</dc:creator>
  <cp:lastModifiedBy>user</cp:lastModifiedBy>
  <cp:revision>57</cp:revision>
  <dcterms:created xsi:type="dcterms:W3CDTF">2013-10-11T19:16:52Z</dcterms:created>
  <dcterms:modified xsi:type="dcterms:W3CDTF">2016-11-14T09:36:31Z</dcterms:modified>
</cp:coreProperties>
</file>