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0066"/>
    <a:srgbClr val="FFFCF3"/>
    <a:srgbClr val="FF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4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8B0B-1B64-4431-91FB-AC0C8D0A08C7}" type="datetimeFigureOut">
              <a:rPr lang="ru-RU" smtClean="0"/>
              <a:pPr/>
              <a:t>11.07.2017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6933-EF49-4EFE-8A75-2007FB4DD4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79358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8B0B-1B64-4431-91FB-AC0C8D0A08C7}" type="datetimeFigureOut">
              <a:rPr lang="ru-RU" smtClean="0"/>
              <a:pPr/>
              <a:t>11.07.2017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6933-EF49-4EFE-8A75-2007FB4DD4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73530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8B0B-1B64-4431-91FB-AC0C8D0A08C7}" type="datetimeFigureOut">
              <a:rPr lang="ru-RU" smtClean="0"/>
              <a:pPr/>
              <a:t>11.07.2017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6933-EF49-4EFE-8A75-2007FB4DD4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652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8B0B-1B64-4431-91FB-AC0C8D0A08C7}" type="datetimeFigureOut">
              <a:rPr lang="ru-RU" smtClean="0"/>
              <a:pPr/>
              <a:t>11.07.2017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6933-EF49-4EFE-8A75-2007FB4DD4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58884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8B0B-1B64-4431-91FB-AC0C8D0A08C7}" type="datetimeFigureOut">
              <a:rPr lang="ru-RU" smtClean="0"/>
              <a:pPr/>
              <a:t>11.07.2017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6933-EF49-4EFE-8A75-2007FB4DD4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78625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8B0B-1B64-4431-91FB-AC0C8D0A08C7}" type="datetimeFigureOut">
              <a:rPr lang="ru-RU" smtClean="0"/>
              <a:pPr/>
              <a:t>11.07.2017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6933-EF49-4EFE-8A75-2007FB4DD4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688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8B0B-1B64-4431-91FB-AC0C8D0A08C7}" type="datetimeFigureOut">
              <a:rPr lang="ru-RU" smtClean="0"/>
              <a:pPr/>
              <a:t>11.07.2017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6933-EF49-4EFE-8A75-2007FB4DD4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20900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8B0B-1B64-4431-91FB-AC0C8D0A08C7}" type="datetimeFigureOut">
              <a:rPr lang="ru-RU" smtClean="0"/>
              <a:pPr/>
              <a:t>11.07.2017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6933-EF49-4EFE-8A75-2007FB4DD4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80678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8B0B-1B64-4431-91FB-AC0C8D0A08C7}" type="datetimeFigureOut">
              <a:rPr lang="ru-RU" smtClean="0"/>
              <a:pPr/>
              <a:t>11.07.2017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6933-EF49-4EFE-8A75-2007FB4DD4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67352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8B0B-1B64-4431-91FB-AC0C8D0A08C7}" type="datetimeFigureOut">
              <a:rPr lang="ru-RU" smtClean="0"/>
              <a:pPr/>
              <a:t>11.07.2017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6933-EF49-4EFE-8A75-2007FB4DD4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40048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8B0B-1B64-4431-91FB-AC0C8D0A08C7}" type="datetimeFigureOut">
              <a:rPr lang="ru-RU" smtClean="0"/>
              <a:pPr/>
              <a:t>11.07.2017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56933-EF49-4EFE-8A75-2007FB4DD4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45136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647" y="509666"/>
            <a:ext cx="11077730" cy="11810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unset" dir="t"/>
            </a:scene3d>
            <a:sp3d extrusionH="57150" contourW="12700">
              <a:bevelT w="127000" h="38100"/>
              <a:contourClr>
                <a:schemeClr val="accent4">
                  <a:lumMod val="50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647" y="1825625"/>
            <a:ext cx="1107773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D8B0B-1B64-4431-91FB-AC0C8D0A08C7}" type="datetimeFigureOut">
              <a:rPr lang="ru-RU" smtClean="0"/>
              <a:pPr/>
              <a:t>11.07.2017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56933-EF49-4EFE-8A75-2007FB4DD4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9654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accent4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yrillic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22600"/>
          </a:solidFill>
          <a:latin typeface="CyrillicOld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22600"/>
          </a:solidFill>
          <a:latin typeface="CyrillicOld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22600"/>
          </a:solidFill>
          <a:latin typeface="CyrillicOld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22600"/>
          </a:solidFill>
          <a:latin typeface="CyrillicOld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22600"/>
          </a:solidFill>
          <a:latin typeface="CyrillicOld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54300" y="2133600"/>
            <a:ext cx="7284830" cy="308775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unset" dir="t"/>
            </a:scene3d>
            <a:sp3d extrusionH="57150" contourW="12700">
              <a:bevelT w="127000" h="38100"/>
              <a:contourClr>
                <a:schemeClr val="accent4">
                  <a:lumMod val="50000"/>
                </a:schemeClr>
              </a:contourClr>
            </a:sp3d>
          </a:bodyPr>
          <a:lstStyle/>
          <a:p>
            <a:r>
              <a:rPr lang="ru-RU" sz="5000" i="1" dirty="0" smtClean="0">
                <a:ln w="11430">
                  <a:solidFill>
                    <a:srgbClr val="660066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Mongolian Baiti" pitchFamily="66" charset="0"/>
              </a:rPr>
              <a:t> </a:t>
            </a:r>
            <a:r>
              <a:rPr lang="ru-RU" sz="5000" i="1" dirty="0" smtClean="0">
                <a:ln w="11430">
                  <a:solidFill>
                    <a:srgbClr val="660066"/>
                  </a:solidFill>
                </a:ln>
                <a:solidFill>
                  <a:srgbClr val="FF0066"/>
                </a:solidFill>
                <a:latin typeface="Times New Roman" pitchFamily="18" charset="0"/>
                <a:cs typeface="Mongolian Baiti" pitchFamily="66" charset="0"/>
              </a:rPr>
              <a:t>П</a:t>
            </a:r>
            <a:r>
              <a:rPr lang="ru-RU" sz="5000" i="1" dirty="0" smtClean="0">
                <a:ln w="11430">
                  <a:solidFill>
                    <a:srgbClr val="660066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Mongolian Baiti" pitchFamily="66" charset="0"/>
              </a:rPr>
              <a:t>ластилинография</a:t>
            </a:r>
            <a:br>
              <a:rPr lang="ru-RU" sz="5000" i="1" dirty="0" smtClean="0">
                <a:ln w="11430">
                  <a:solidFill>
                    <a:srgbClr val="660066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Mongolian Baiti" pitchFamily="66" charset="0"/>
              </a:rPr>
            </a:br>
            <a:r>
              <a:rPr lang="ru-RU" sz="5000" i="1" dirty="0" smtClean="0">
                <a:ln w="11430">
                  <a:solidFill>
                    <a:srgbClr val="660066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Mongolian Baiti" pitchFamily="66" charset="0"/>
              </a:rPr>
              <a:t> в речевом развитии детей</a:t>
            </a:r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sz="3600" i="1" dirty="0">
              <a:solidFill>
                <a:srgbClr val="FF0066"/>
              </a:solidFill>
              <a:cs typeface="Mongolian Baiti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80300" y="5308600"/>
            <a:ext cx="3632200" cy="117358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>
              <a:spcBef>
                <a:spcPct val="20000"/>
              </a:spcBef>
              <a:defRPr/>
            </a:pPr>
            <a:r>
              <a:rPr lang="ru-RU" sz="7200" u="sng" dirty="0" smtClean="0">
                <a:ln>
                  <a:solidFill>
                    <a:srgbClr val="660066"/>
                  </a:solidFill>
                </a:ln>
                <a:solidFill>
                  <a:srgbClr val="FF0066"/>
                </a:solidFill>
                <a:effectLst/>
                <a:latin typeface="Times New Roman" pitchFamily="18" charset="0"/>
              </a:rPr>
              <a:t>Подготовила: </a:t>
            </a:r>
          </a:p>
          <a:p>
            <a:pPr>
              <a:spcBef>
                <a:spcPct val="20000"/>
              </a:spcBef>
              <a:defRPr/>
            </a:pPr>
            <a:r>
              <a:rPr lang="ru-RU" sz="7200" u="sng" dirty="0" smtClean="0">
                <a:ln>
                  <a:solidFill>
                    <a:srgbClr val="660066"/>
                  </a:solidFill>
                </a:ln>
                <a:solidFill>
                  <a:srgbClr val="FF0066"/>
                </a:solidFill>
                <a:effectLst/>
                <a:latin typeface="Times New Roman" pitchFamily="18" charset="0"/>
              </a:rPr>
              <a:t>воспитатель </a:t>
            </a:r>
          </a:p>
          <a:p>
            <a:pPr>
              <a:spcBef>
                <a:spcPct val="20000"/>
              </a:spcBef>
              <a:defRPr/>
            </a:pPr>
            <a:r>
              <a:rPr lang="ru-RU" sz="7200" u="sng" dirty="0" smtClean="0">
                <a:ln>
                  <a:solidFill>
                    <a:srgbClr val="660066"/>
                  </a:solidFill>
                </a:ln>
                <a:solidFill>
                  <a:srgbClr val="FF0066"/>
                </a:solidFill>
                <a:effectLst/>
                <a:latin typeface="Times New Roman" pitchFamily="18" charset="0"/>
              </a:rPr>
              <a:t>Истомина А.В.</a:t>
            </a:r>
            <a:r>
              <a:rPr lang="ru-RU" sz="3200" u="sng" dirty="0" smtClean="0">
                <a:solidFill>
                  <a:srgbClr val="00CC00"/>
                </a:solidFill>
                <a:latin typeface="Times New Roman" pitchFamily="18" charset="0"/>
              </a:rPr>
              <a:t/>
            </a:r>
            <a:br>
              <a:rPr lang="ru-RU" sz="3200" u="sng" dirty="0" smtClean="0">
                <a:solidFill>
                  <a:srgbClr val="00CC00"/>
                </a:solidFill>
                <a:latin typeface="Times New Roman" pitchFamily="18" charset="0"/>
              </a:rPr>
            </a:br>
            <a:endParaRPr lang="ru-RU" sz="3200" dirty="0" smtClean="0">
              <a:solidFill>
                <a:schemeClr val="tx1">
                  <a:tint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75000" y="833735"/>
            <a:ext cx="6096000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perspectiveFront"/>
              <a:lightRig rig="threePt" dir="t"/>
            </a:scene3d>
            <a:sp3d/>
          </a:bodyPr>
          <a:lstStyle/>
          <a:p>
            <a:pPr algn="ctr">
              <a:defRPr/>
            </a:pPr>
            <a:r>
              <a:rPr lang="ru-RU" sz="2800" i="1" dirty="0" smtClean="0">
                <a:ln>
                  <a:solidFill>
                    <a:srgbClr val="660066"/>
                  </a:solidFill>
                </a:ln>
                <a:solidFill>
                  <a:srgbClr val="FF0066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МКДОУ «</a:t>
            </a:r>
            <a:r>
              <a:rPr lang="ru-RU" sz="2800" i="1" dirty="0" err="1" smtClean="0">
                <a:ln>
                  <a:solidFill>
                    <a:srgbClr val="660066"/>
                  </a:solidFill>
                </a:ln>
                <a:solidFill>
                  <a:srgbClr val="FF0066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Ачитский</a:t>
            </a:r>
            <a:r>
              <a:rPr lang="ru-RU" sz="2800" i="1" dirty="0" smtClean="0">
                <a:ln>
                  <a:solidFill>
                    <a:srgbClr val="660066"/>
                  </a:solidFill>
                </a:ln>
                <a:solidFill>
                  <a:srgbClr val="FF0066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детский Улыбка»</a:t>
            </a:r>
            <a:r>
              <a:rPr lang="ru-RU" sz="2800" u="sng" dirty="0" smtClean="0">
                <a:ln>
                  <a:solidFill>
                    <a:srgbClr val="660066"/>
                  </a:solidFill>
                </a:ln>
                <a:solidFill>
                  <a:srgbClr val="FF0066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/>
            </a:r>
            <a:br>
              <a:rPr lang="ru-RU" sz="2800" u="sng" dirty="0" smtClean="0">
                <a:ln>
                  <a:solidFill>
                    <a:srgbClr val="660066"/>
                  </a:solidFill>
                </a:ln>
                <a:solidFill>
                  <a:srgbClr val="FF0066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</a:br>
            <a:endParaRPr lang="ru-RU" sz="2800" dirty="0">
              <a:ln>
                <a:solidFill>
                  <a:srgbClr val="660066"/>
                </a:solidFill>
              </a:ln>
              <a:solidFill>
                <a:srgbClr val="FF0066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38354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29300" y="1571536"/>
            <a:ext cx="5130800" cy="39395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u="sng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этап</a:t>
            </a:r>
          </a:p>
          <a:p>
            <a:r>
              <a:rPr lang="ru-RU" sz="2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Зрительно-тактильное  обследование предмета- определение особенностей его строения: частей и деталей, из которых он состоит. </a:t>
            </a:r>
          </a:p>
          <a:p>
            <a:r>
              <a:rPr lang="ru-RU" sz="2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Игра «Расскажи другу»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ln w="1905">
                <a:solidFill>
                  <a:schemeClr val="accent6">
                    <a:lumMod val="5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23554" name="Picture 2" descr="C:\Users\Atom\Desktop\фотографии разные\P10508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6550" y="1244600"/>
            <a:ext cx="3219450" cy="4292600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84900" y="979468"/>
            <a:ext cx="5207000" cy="45858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u="sng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этап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Непосредственное создание </a:t>
            </a:r>
            <a:r>
              <a:rPr lang="ru-RU" sz="28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пластилинографического</a:t>
            </a:r>
            <a:r>
              <a:rPr lang="ru-RU" sz="28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изображения, используя приёмы «Азбуки лепки» и производные от них приемы техники пластилинографии с проговариванием последовательности действий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 u="sng" dirty="0" smtClean="0">
              <a:ln w="1905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i="1" u="sng" dirty="0" smtClean="0">
              <a:ln w="1905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ln w="1905">
                <a:solidFill>
                  <a:schemeClr val="accent6">
                    <a:lumMod val="5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3" descr="C:\Users\Atom\Desktop\фотографии разные\P10508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100" y="1447800"/>
            <a:ext cx="4758267" cy="356870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51600" y="1191736"/>
            <a:ext cx="5041900" cy="35394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u="sng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этап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продукта деятельности в театрализованной деятельности. Примеры игр ( курочка ряба, репка, теремок и т.д.).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i="1" u="sng" dirty="0" smtClean="0">
              <a:ln w="1905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tom\Desktop\фотографии разные\P1050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799" y="1130300"/>
            <a:ext cx="5266267" cy="3949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0400" y="9849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026" name="Picture 2" descr="C:\Users\Atom\Desktop\фотографии разные\P10508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2552700"/>
            <a:ext cx="2457450" cy="32766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F:\DCIM\105_PANA\P10508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7301" y="1765301"/>
            <a:ext cx="4013198" cy="3009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C:\Users\Atom\Desktop\фотографии разные\P10508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499" y="1841500"/>
            <a:ext cx="3784601" cy="2838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6500" y="889338"/>
            <a:ext cx="97409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Таким образом, анализируя результаты проведенной работы видим, что занятия пластилинографией положительно влияют на развитие мелкой моторики, которая способствует  формированию речи детей. В процессе работы улучшается внимание и память. Вырабатывается терпение, усидчивость, проявляется заинтересованность. Обогащается  эмоциональная и интеллектуальная сфера  детей, развивается эстетическое восприятие, повышается уровень художественного творчества и коммуникативные навыки. </a:t>
            </a:r>
            <a:endParaRPr lang="ru-RU" sz="3200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:\DCIM\105_PANA\P10508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6200" y="1422399"/>
            <a:ext cx="7175500" cy="48514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88258" y="704334"/>
            <a:ext cx="51918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Используемая литература</a:t>
            </a:r>
            <a:r>
              <a:rPr lang="ru-RU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23999" y="2786743"/>
            <a:ext cx="988423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normalizeH="0" baseline="0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kumimoji="0" lang="ru-RU" sz="6600" b="1" i="0" u="none" strike="noStrike" normalizeH="0" baseline="0" dirty="0" smtClean="0">
              <a:ln w="1905"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50" endPos="85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415946" y="825500"/>
            <a:ext cx="9709254" cy="5600700"/>
          </a:xfrm>
          <a:solidFill>
            <a:schemeClr val="accent4">
              <a:lumMod val="20000"/>
              <a:lumOff val="80000"/>
              <a:alpha val="76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32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Актуальность.</a:t>
            </a:r>
          </a:p>
          <a:p>
            <a:pPr algn="l">
              <a:lnSpc>
                <a:spcPct val="80000"/>
              </a:lnSpc>
              <a:defRPr/>
            </a:pPr>
            <a:endParaRPr lang="ru-RU" dirty="0" smtClean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603512" y="1311964"/>
            <a:ext cx="9369287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последние годы в нашей стране отмечается тенденция на увеличение количества детей с проблемами в развитии речи. Это проблема на сегодняшний день очень актуальна. Ведь речь является одним из самых главных психических процессов развития ребенка и формирования его личности. По этому, определения  направления и условия развития речи одна из педагогических задач. Для её решения можно использовать различные виды деятельности. Одна из них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продуктивная, формирующая: умение ориентироваться в пространстве, развитие общей и мелкой моторики, координации движений, воображения, памяти, мышления; умения анализировать, сравнивать и обобщать, так как именно тактильные ощущения являются главным стимулом развития центральной нервной системы, всех психических процессов, а особенно связной речи.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86337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65700" y="847636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«Истоки способностей и дарований детей находятся на кончиках их пальцев. От пальцев, образно говоря, идут тончайшие ручейки, которые питают источник творческой мысли».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В. А. Сухомлинский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edikst.ru/misc/i/gallery/31431/7798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3599" y="875020"/>
            <a:ext cx="3749675" cy="42621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503222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930400" y="905566"/>
            <a:ext cx="878839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Пластилинография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вид изобразительного искусства, принцип которой заключается в создании лепной картины с изображением полуобъемных предметов на горизонтальной поверхности.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3" name="Picture 5" descr="http://st.stranamam.ru/data/cache/2017feb/04/59/21703230_195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3000" y="3730625"/>
            <a:ext cx="2476500" cy="24765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17415" name="Picture 7" descr="http://itd3.mycdn.me/image?id=835613869565&amp;t=20&amp;plc=WEB&amp;tkn=*xN8kxaDxo4GW03vJWl4_11_nBl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0576" y="3779837"/>
            <a:ext cx="3540124" cy="243875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17417" name="Picture 9" descr="http://ped-kopilka.ru/images/7(47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7575" y="3787774"/>
            <a:ext cx="3213100" cy="240982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39800" y="845235"/>
            <a:ext cx="50292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Театральная деятельность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— это игра позволяющая  раскрыть творческий потенциал ребенка. А так же это прекрасное средство для интенсивного развития речи детей, обогащения словаря, развития мышления, воображения, творческих способностей.   </a:t>
            </a:r>
          </a:p>
          <a:p>
            <a:endParaRPr lang="ru-RU" dirty="0"/>
          </a:p>
        </p:txBody>
      </p:sp>
      <p:pic>
        <p:nvPicPr>
          <p:cNvPr id="4" name="Рисунок 3" descr="F:\DCIM\105_PANA\P10508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9317" y="1079500"/>
            <a:ext cx="5199083" cy="45847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113182" y="1060172"/>
            <a:ext cx="9925878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normalizeH="0" baseline="0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оздание оптимальных условий для развития связной речи и творческих способностей у детей старшего дошкольного возраста, через нетрадиционную технику – пластилинография и театрализованную деятельность.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создание оптимальных условий для развития связной речи и творческих способностей у детей старшего дошкольного возраста, через нетрадиционную технику – пластилинография и театрализованную деятельность.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96900" y="914400"/>
            <a:ext cx="106426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normalizeH="0" baseline="0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4800" b="1" i="0" u="none" strike="noStrike" normalizeH="0" baseline="0" dirty="0" smtClean="0">
              <a:ln w="1905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Способствовать познавательно- речевому и сенсомоторному развитию: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развивать  связную речь, театрализованную деятельность;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развивать мелкую моторику кисти руки, синхронизацию действий обеих рук, с использованием техники пластилинографии;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развивать фантазию, воображение, пространственное мышление.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воспитывать навыки аккуратной работы с пластилином.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7400" y="729734"/>
            <a:ext cx="1008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Материалы для работы с пластилином: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ln w="1905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ln w="1905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21506" name="Picture 2" descr="http://mywishlist.ru/pic/i/wish/orig/002/821/92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2374" y="1755774"/>
            <a:ext cx="4922619" cy="3806825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899492" y="1575903"/>
            <a:ext cx="5056807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пластилин (разных цветов)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пластиковые дощечки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стеки, шприцы,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ножницы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картон (однотонный и цветной), желательно плотный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можно также использовать пластик.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бросовый материал - для создания игровых фантазийных изображений: бумага разной фактуры , фантики от конфет, семечки, зернышки, пуговицы, пластиковые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мкости</a:t>
            </a:r>
            <a:r>
              <a:rPr lang="ru-RU" sz="2000" baseline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готовые глазки, перышки и т.д.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8831" y="615434"/>
            <a:ext cx="91551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Этапы  работы над созданием </a:t>
            </a:r>
            <a:r>
              <a:rPr lang="ru-RU" sz="2800" b="1" dirty="0" err="1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пластилинографических</a:t>
            </a:r>
            <a:r>
              <a:rPr lang="ru-RU" sz="28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героев из русских народных сказок</a:t>
            </a:r>
            <a:r>
              <a:rPr lang="ru-RU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6311900" y="2006600"/>
            <a:ext cx="50419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normalizeH="0" baseline="0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этап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Чтение и рассматривание картинок русских народных сказок</a:t>
            </a:r>
            <a:r>
              <a:rPr lang="ru-RU" sz="28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1" strike="noStrike" normalizeH="0" baseline="0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1" strike="noStrike" normalizeH="0" baseline="0" dirty="0" smtClean="0">
              <a:ln w="1905">
                <a:solidFill>
                  <a:schemeClr val="accent6">
                    <a:lumMod val="5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Users\Atom\Documents\все важное\мои документы\фотографии Смешариков\P10408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800" y="1739900"/>
            <a:ext cx="5350933" cy="401320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18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18" id="{2E67BFA1-679D-4C19-A07C-1A78A51CC133}" vid="{5364C137-7947-4102-8A09-3357FCECCB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</TotalTime>
  <Words>528</Words>
  <Application>Microsoft Office PowerPoint</Application>
  <PresentationFormat>Произвольный</PresentationFormat>
  <Paragraphs>50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Тема18</vt:lpstr>
      <vt:lpstr> Пластилинография  в речевом развитии детей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Atom</cp:lastModifiedBy>
  <cp:revision>59</cp:revision>
  <dcterms:created xsi:type="dcterms:W3CDTF">2016-12-18T06:06:56Z</dcterms:created>
  <dcterms:modified xsi:type="dcterms:W3CDTF">2017-07-11T17:39:21Z</dcterms:modified>
</cp:coreProperties>
</file>