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9"/>
  </p:notesMasterIdLst>
  <p:sldIdLst>
    <p:sldId id="256" r:id="rId2"/>
    <p:sldId id="260" r:id="rId3"/>
    <p:sldId id="257" r:id="rId4"/>
    <p:sldId id="259" r:id="rId5"/>
    <p:sldId id="261" r:id="rId6"/>
    <p:sldId id="262" r:id="rId7"/>
    <p:sldId id="266" r:id="rId8"/>
    <p:sldId id="267" r:id="rId9"/>
    <p:sldId id="268" r:id="rId10"/>
    <p:sldId id="269" r:id="rId11"/>
    <p:sldId id="281" r:id="rId12"/>
    <p:sldId id="271" r:id="rId13"/>
    <p:sldId id="277" r:id="rId14"/>
    <p:sldId id="278" r:id="rId15"/>
    <p:sldId id="279" r:id="rId16"/>
    <p:sldId id="274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7505" autoAdjust="0"/>
    <p:restoredTop sz="94542" autoAdjust="0"/>
  </p:normalViewPr>
  <p:slideViewPr>
    <p:cSldViewPr>
      <p:cViewPr>
        <p:scale>
          <a:sx n="70" d="100"/>
          <a:sy n="70" d="100"/>
        </p:scale>
        <p:origin x="-1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71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ln w="12700">
          <a:solidFill>
            <a:srgbClr val="808080"/>
          </a:solidFill>
          <a:prstDash val="solid"/>
        </a:ln>
      </c:spPr>
    </c:sideWall>
    <c:plotArea>
      <c:layout>
        <c:manualLayout>
          <c:layoutTarget val="inner"/>
          <c:xMode val="edge"/>
          <c:yMode val="edge"/>
          <c:x val="5.2154195011337903E-2"/>
          <c:y val="7.2796934865900997E-2"/>
          <c:w val="0.68526069955541302"/>
          <c:h val="0.770114942528737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9999FF"/>
            </a:solidFill>
            <a:ln w="12704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93366"/>
            </a:solidFill>
            <a:ln w="12704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FFCC"/>
            </a:solidFill>
            <a:ln w="12704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</c:numCache>
            </c:numRef>
          </c:val>
        </c:ser>
        <c:gapDepth val="0"/>
        <c:shape val="box"/>
        <c:axId val="65334272"/>
        <c:axId val="73615232"/>
        <c:axId val="0"/>
      </c:bar3DChart>
      <c:catAx>
        <c:axId val="65334272"/>
        <c:scaling>
          <c:orientation val="minMax"/>
        </c:scaling>
        <c:axPos val="b"/>
        <c:numFmt formatCode="General" sourceLinked="1"/>
        <c:tickLblPos val="low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3615232"/>
        <c:crosses val="autoZero"/>
        <c:auto val="1"/>
        <c:lblAlgn val="ctr"/>
        <c:lblOffset val="100"/>
        <c:tickLblSkip val="1"/>
        <c:tickMarkSkip val="1"/>
      </c:catAx>
      <c:valAx>
        <c:axId val="73615232"/>
        <c:scaling>
          <c:orientation val="minMax"/>
        </c:scaling>
        <c:axPos val="l"/>
        <c:majorGridlines>
          <c:spPr>
            <a:ln w="317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65334272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82312925170068063"/>
          <c:y val="0.37931034482758752"/>
          <c:w val="0.17687074829931967"/>
          <c:h val="0.26819923371647503"/>
        </c:manualLayout>
      </c:layout>
      <c:spPr>
        <a:noFill/>
        <a:ln w="3176">
          <a:solidFill>
            <a:srgbClr val="000000"/>
          </a:solidFill>
          <a:prstDash val="solid"/>
        </a:ln>
      </c:spPr>
      <c:txPr>
        <a:bodyPr/>
        <a:lstStyle/>
        <a:p>
          <a:pPr>
            <a:defRPr sz="105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5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71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5.2154195011337896E-2"/>
          <c:y val="7.2796934865900956E-2"/>
          <c:w val="0.73696145124716561"/>
          <c:h val="0.7701149425287378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</c:v>
                </c:pt>
              </c:strCache>
            </c:strRef>
          </c:tx>
          <c:spPr>
            <a:solidFill>
              <a:srgbClr val="9999FF"/>
            </a:solidFill>
            <a:ln w="12704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993366"/>
            </a:solidFill>
            <a:ln w="12704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7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FFCC"/>
            </a:solidFill>
            <a:ln w="12704">
              <a:solidFill>
                <a:srgbClr val="000000"/>
              </a:solidFill>
              <a:prstDash val="solid"/>
            </a:ln>
          </c:spPr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</c:ser>
        <c:gapDepth val="0"/>
        <c:shape val="box"/>
        <c:axId val="71905280"/>
        <c:axId val="71906816"/>
        <c:axId val="0"/>
      </c:bar3DChart>
      <c:catAx>
        <c:axId val="71905280"/>
        <c:scaling>
          <c:orientation val="minMax"/>
        </c:scaling>
        <c:axPos val="b"/>
        <c:numFmt formatCode="General" sourceLinked="1"/>
        <c:tickLblPos val="low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1906816"/>
        <c:crosses val="autoZero"/>
        <c:auto val="1"/>
        <c:lblAlgn val="ctr"/>
        <c:lblOffset val="100"/>
        <c:tickLblSkip val="1"/>
        <c:tickMarkSkip val="1"/>
      </c:catAx>
      <c:valAx>
        <c:axId val="71906816"/>
        <c:scaling>
          <c:orientation val="minMax"/>
        </c:scaling>
        <c:axPos val="l"/>
        <c:majorGridlines>
          <c:spPr>
            <a:ln w="317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71905280"/>
        <c:crosses val="autoZero"/>
        <c:crossBetween val="between"/>
      </c:valAx>
      <c:spPr>
        <a:noFill/>
        <a:ln w="25407">
          <a:noFill/>
        </a:ln>
      </c:spPr>
    </c:plotArea>
    <c:legend>
      <c:legendPos val="r"/>
      <c:layout>
        <c:manualLayout>
          <c:xMode val="edge"/>
          <c:yMode val="edge"/>
          <c:x val="0.82312925170068063"/>
          <c:y val="0.37931034482758752"/>
          <c:w val="0.17687074829931967"/>
          <c:h val="0.26819923371647503"/>
        </c:manualLayout>
      </c:layout>
      <c:spPr>
        <a:noFill/>
        <a:ln w="3176">
          <a:solidFill>
            <a:srgbClr val="000000"/>
          </a:solidFill>
          <a:prstDash val="solid"/>
        </a:ln>
      </c:spPr>
      <c:txPr>
        <a:bodyPr/>
        <a:lstStyle/>
        <a:p>
          <a:pPr>
            <a:defRPr sz="1055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150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AD6DA-0783-48D7-8FD2-4ADB5D4C4C86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F9395-98DE-4C1D-BE6F-A3098A8BE7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3F9395-98DE-4C1D-BE6F-A3098A8BE77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94BF17C-1294-4E96-A677-823CE6CF3C9C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84091A4-213A-4449-B7DC-04F987ACC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F17C-1294-4E96-A677-823CE6CF3C9C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91A4-213A-4449-B7DC-04F987ACC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F17C-1294-4E96-A677-823CE6CF3C9C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91A4-213A-4449-B7DC-04F987ACC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F17C-1294-4E96-A677-823CE6CF3C9C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91A4-213A-4449-B7DC-04F987ACC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F17C-1294-4E96-A677-823CE6CF3C9C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91A4-213A-4449-B7DC-04F987ACC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F17C-1294-4E96-A677-823CE6CF3C9C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91A4-213A-4449-B7DC-04F987ACC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94BF17C-1294-4E96-A677-823CE6CF3C9C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84091A4-213A-4449-B7DC-04F987ACC5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94BF17C-1294-4E96-A677-823CE6CF3C9C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84091A4-213A-4449-B7DC-04F987ACC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F17C-1294-4E96-A677-823CE6CF3C9C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91A4-213A-4449-B7DC-04F987ACC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F17C-1294-4E96-A677-823CE6CF3C9C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91A4-213A-4449-B7DC-04F987ACC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BF17C-1294-4E96-A677-823CE6CF3C9C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091A4-213A-4449-B7DC-04F987ACC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94BF17C-1294-4E96-A677-823CE6CF3C9C}" type="datetimeFigureOut">
              <a:rPr lang="ru-RU" smtClean="0"/>
              <a:pPr/>
              <a:t>09.07.2015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84091A4-213A-4449-B7DC-04F987ACC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22322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Arial Black" pitchFamily="34" charset="0"/>
              </a:rPr>
              <a:t>«Игровые приемы, как средство воспитания творческой активности детей дошкольного возроста по обучению изобразительной деятельности»</a:t>
            </a:r>
            <a:endParaRPr lang="ru-RU" sz="28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7854696" cy="1752600"/>
          </a:xfrm>
        </p:spPr>
        <p:txBody>
          <a:bodyPr/>
          <a:lstStyle/>
          <a:p>
            <a:r>
              <a:rPr lang="ru-RU" dirty="0" smtClean="0"/>
              <a:t>Дипломный проект на тему :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2849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необычно холодное лето 2014\моя работа\SDC18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879" y="3800909"/>
            <a:ext cx="4076121" cy="3057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68960"/>
            <a:ext cx="8291264" cy="864096"/>
          </a:xfrm>
        </p:spPr>
        <p:txBody>
          <a:bodyPr>
            <a:normAutofit fontScale="90000"/>
          </a:bodyPr>
          <a:lstStyle/>
          <a:p>
            <a:r>
              <a:rPr lang="ru-RU" strike="sngStrike" dirty="0" smtClean="0"/>
              <a:t/>
            </a:r>
            <a:br>
              <a:rPr lang="ru-RU" strike="sngStrike" dirty="0" smtClean="0"/>
            </a:br>
            <a:r>
              <a:rPr lang="ru-RU" strike="sngStrike" dirty="0" smtClean="0"/>
              <a:t/>
            </a:r>
            <a:br>
              <a:rPr lang="ru-RU" strike="sngStrike" dirty="0" smtClean="0"/>
            </a:br>
            <a:r>
              <a:rPr lang="ru-RU" strike="sngStrike" dirty="0" smtClean="0"/>
              <a:t/>
            </a:r>
            <a:br>
              <a:rPr lang="ru-RU" strike="sngStrike" dirty="0" smtClean="0"/>
            </a:br>
            <a:endParaRPr lang="ru-RU" strike="sngStrike" dirty="0"/>
          </a:p>
        </p:txBody>
      </p:sp>
      <p:pic>
        <p:nvPicPr>
          <p:cNvPr id="1028" name="Picture 4" descr="C:\Documents and Settings\Администратор\Рабочий стол\необычно холодное лето 2014\моя работа\Фото06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696643" y="4149081"/>
            <a:ext cx="3447357" cy="2708920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\Рабочий стол\РИСУНКИ\Фото1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9" y="0"/>
            <a:ext cx="3779912" cy="2708920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РИСУНКИ\Фото11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9080"/>
            <a:ext cx="3611893" cy="2708920"/>
          </a:xfrm>
          <a:prstGeom prst="rect">
            <a:avLst/>
          </a:prstGeom>
          <a:noFill/>
        </p:spPr>
      </p:pic>
      <p:pic>
        <p:nvPicPr>
          <p:cNvPr id="1029" name="Picture 5" descr="C:\Documents and Settings\Администратор\Рабочий стол\необычно холодное лето 2014\мои работы и детей\Фото069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3816424" cy="270891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708920"/>
            <a:ext cx="9144000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ИГРА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7030A0"/>
                </a:solidFill>
              </a:rPr>
              <a:t>выступает как важное средство воспитания , её  принято называть «спутником жизни».В неё вовлекаются все стороны личности: ребёнок думает ,говорит, двигается ,живёт , действует как окружающие его взрослые , герои  любимых сказок . В игре ярко проявляются особенности мышления , воображения ребёнка , его эмоциональность и активность , и это доставляет ему радость.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2"/>
          <p:cNvGraphicFramePr>
            <a:graphicFrameLocks noGrp="1"/>
          </p:cNvGraphicFramePr>
          <p:nvPr>
            <p:ph idx="1"/>
          </p:nvPr>
        </p:nvGraphicFramePr>
        <p:xfrm>
          <a:off x="971600" y="3645024"/>
          <a:ext cx="532859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2"/>
          <p:cNvGraphicFramePr/>
          <p:nvPr/>
        </p:nvGraphicFramePr>
        <p:xfrm>
          <a:off x="1619672" y="836712"/>
          <a:ext cx="4419600" cy="265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………………………………</a:t>
            </a:r>
            <a:endParaRPr lang="ru-RU" dirty="0"/>
          </a:p>
        </p:txBody>
      </p:sp>
      <p:pic>
        <p:nvPicPr>
          <p:cNvPr id="6" name="Содержимое 5" descr="Фото09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77073"/>
            <a:ext cx="3707904" cy="2780928"/>
          </a:xfrm>
        </p:spPr>
      </p:pic>
      <p:pic>
        <p:nvPicPr>
          <p:cNvPr id="7" name="Рисунок 6" descr="Фото097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5541" y="0"/>
            <a:ext cx="4128459" cy="3096344"/>
          </a:xfrm>
          <a:prstGeom prst="rect">
            <a:avLst/>
          </a:prstGeom>
        </p:spPr>
      </p:pic>
      <p:pic>
        <p:nvPicPr>
          <p:cNvPr id="8" name="Рисунок 7" descr="Фото06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67536" y="4149080"/>
            <a:ext cx="4176464" cy="3617640"/>
          </a:xfrm>
          <a:prstGeom prst="rect">
            <a:avLst/>
          </a:prstGeom>
        </p:spPr>
      </p:pic>
      <p:pic>
        <p:nvPicPr>
          <p:cNvPr id="10" name="Рисунок 9" descr="Фото06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" y="0"/>
            <a:ext cx="3851919" cy="33410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3573016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Игра-это ПОЛЕ  ТВОРЧЕСТВА……АКТИВНОСТИ  ДЕЙСТВОВАТЬ…………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4" name="Содержимое 3" descr="SDC186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4077072"/>
            <a:ext cx="3707904" cy="2780928"/>
          </a:xfrm>
        </p:spPr>
      </p:pic>
      <p:pic>
        <p:nvPicPr>
          <p:cNvPr id="5" name="Рисунок 4" descr="Фото06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5608" y="4211706"/>
            <a:ext cx="3528392" cy="2646294"/>
          </a:xfrm>
          <a:prstGeom prst="rect">
            <a:avLst/>
          </a:prstGeom>
        </p:spPr>
      </p:pic>
      <p:pic>
        <p:nvPicPr>
          <p:cNvPr id="6" name="Рисунок 5" descr="Фото08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1593" y="0"/>
            <a:ext cx="3672407" cy="2754305"/>
          </a:xfrm>
          <a:prstGeom prst="rect">
            <a:avLst/>
          </a:prstGeom>
        </p:spPr>
      </p:pic>
      <p:pic>
        <p:nvPicPr>
          <p:cNvPr id="7" name="Рисунок 6" descr="Фото0948.jpg"/>
          <p:cNvPicPr>
            <a:picLocks noChangeAspect="1"/>
          </p:cNvPicPr>
          <p:nvPr/>
        </p:nvPicPr>
        <p:blipFill>
          <a:blip r:embed="rId5" cstate="print"/>
          <a:srcRect l="2362" r="5501"/>
          <a:stretch>
            <a:fillRect/>
          </a:stretch>
        </p:blipFill>
        <p:spPr>
          <a:xfrm>
            <a:off x="0" y="1"/>
            <a:ext cx="3563888" cy="2804446"/>
          </a:xfrm>
          <a:prstGeom prst="rect">
            <a:avLst/>
          </a:prstGeom>
        </p:spPr>
      </p:pic>
      <p:pic>
        <p:nvPicPr>
          <p:cNvPr id="8" name="Рисунок 7" descr="Фото071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2204864"/>
            <a:ext cx="3096344" cy="2492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299695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ДЕТСКОЕ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306896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ТВОРЧЕСТВО</a:t>
            </a:r>
            <a:r>
              <a:rPr lang="ru-RU" dirty="0" smtClean="0"/>
              <a:t>…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Фото05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0345" r="30172"/>
          <a:stretch>
            <a:fillRect/>
          </a:stretch>
        </p:blipFill>
        <p:spPr>
          <a:xfrm>
            <a:off x="0" y="0"/>
            <a:ext cx="1584176" cy="2420888"/>
          </a:xfrm>
        </p:spPr>
      </p:pic>
      <p:pic>
        <p:nvPicPr>
          <p:cNvPr id="5" name="Рисунок 4" descr="Фото0513.jpg"/>
          <p:cNvPicPr>
            <a:picLocks noChangeAspect="1"/>
          </p:cNvPicPr>
          <p:nvPr/>
        </p:nvPicPr>
        <p:blipFill>
          <a:blip r:embed="rId3" cstate="print"/>
          <a:srcRect t="4521" r="9583" b="7322"/>
          <a:stretch>
            <a:fillRect/>
          </a:stretch>
        </p:blipFill>
        <p:spPr>
          <a:xfrm>
            <a:off x="1403648" y="188640"/>
            <a:ext cx="1872208" cy="2592288"/>
          </a:xfrm>
          <a:prstGeom prst="rect">
            <a:avLst/>
          </a:prstGeom>
        </p:spPr>
      </p:pic>
      <p:pic>
        <p:nvPicPr>
          <p:cNvPr id="6" name="Рисунок 5" descr="Фото0511.jpg"/>
          <p:cNvPicPr>
            <a:picLocks noChangeAspect="1"/>
          </p:cNvPicPr>
          <p:nvPr/>
        </p:nvPicPr>
        <p:blipFill>
          <a:blip r:embed="rId4" cstate="print"/>
          <a:srcRect r="7285" b="6213"/>
          <a:stretch>
            <a:fillRect/>
          </a:stretch>
        </p:blipFill>
        <p:spPr>
          <a:xfrm>
            <a:off x="4932040" y="548680"/>
            <a:ext cx="1944216" cy="2520280"/>
          </a:xfrm>
          <a:prstGeom prst="rect">
            <a:avLst/>
          </a:prstGeom>
        </p:spPr>
      </p:pic>
      <p:pic>
        <p:nvPicPr>
          <p:cNvPr id="7" name="Рисунок 6" descr="Фото0516.jpg"/>
          <p:cNvPicPr>
            <a:picLocks noChangeAspect="1"/>
          </p:cNvPicPr>
          <p:nvPr/>
        </p:nvPicPr>
        <p:blipFill>
          <a:blip r:embed="rId5" cstate="print"/>
          <a:srcRect l="5882" t="2499" r="8006"/>
          <a:stretch>
            <a:fillRect/>
          </a:stretch>
        </p:blipFill>
        <p:spPr>
          <a:xfrm>
            <a:off x="0" y="3429000"/>
            <a:ext cx="2483768" cy="3429000"/>
          </a:xfrm>
          <a:prstGeom prst="rect">
            <a:avLst/>
          </a:prstGeom>
        </p:spPr>
      </p:pic>
      <p:pic>
        <p:nvPicPr>
          <p:cNvPr id="8" name="Рисунок 7" descr="Фото0515.jpg"/>
          <p:cNvPicPr>
            <a:picLocks noChangeAspect="1"/>
          </p:cNvPicPr>
          <p:nvPr/>
        </p:nvPicPr>
        <p:blipFill>
          <a:blip r:embed="rId6" cstate="print"/>
          <a:srcRect t="9722" r="17511" b="7682"/>
          <a:stretch>
            <a:fillRect/>
          </a:stretch>
        </p:blipFill>
        <p:spPr>
          <a:xfrm>
            <a:off x="7020272" y="4221088"/>
            <a:ext cx="2123728" cy="2636912"/>
          </a:xfrm>
          <a:prstGeom prst="rect">
            <a:avLst/>
          </a:prstGeom>
        </p:spPr>
      </p:pic>
      <p:pic>
        <p:nvPicPr>
          <p:cNvPr id="9" name="Рисунок 8" descr="Фото0512.jpg"/>
          <p:cNvPicPr>
            <a:picLocks noChangeAspect="1"/>
          </p:cNvPicPr>
          <p:nvPr/>
        </p:nvPicPr>
        <p:blipFill>
          <a:blip r:embed="rId7" cstate="print"/>
          <a:srcRect t="5085" r="11495" b="5085"/>
          <a:stretch>
            <a:fillRect/>
          </a:stretch>
        </p:blipFill>
        <p:spPr>
          <a:xfrm>
            <a:off x="4716016" y="4005064"/>
            <a:ext cx="2304256" cy="2852936"/>
          </a:xfrm>
          <a:prstGeom prst="rect">
            <a:avLst/>
          </a:prstGeom>
        </p:spPr>
      </p:pic>
      <p:pic>
        <p:nvPicPr>
          <p:cNvPr id="10" name="Рисунок 9" descr="Фото0514.jpg"/>
          <p:cNvPicPr>
            <a:picLocks noChangeAspect="1"/>
          </p:cNvPicPr>
          <p:nvPr/>
        </p:nvPicPr>
        <p:blipFill>
          <a:blip r:embed="rId8" cstate="print"/>
          <a:srcRect l="6916" t="8000" r="11170" b="6667"/>
          <a:stretch>
            <a:fillRect/>
          </a:stretch>
        </p:blipFill>
        <p:spPr>
          <a:xfrm>
            <a:off x="2411760" y="3789040"/>
            <a:ext cx="2304256" cy="3068960"/>
          </a:xfrm>
          <a:prstGeom prst="rect">
            <a:avLst/>
          </a:prstGeom>
        </p:spPr>
      </p:pic>
      <p:pic>
        <p:nvPicPr>
          <p:cNvPr id="11" name="Рисунок 10" descr="Фото0682.jpg"/>
          <p:cNvPicPr>
            <a:picLocks noChangeAspect="1"/>
          </p:cNvPicPr>
          <p:nvPr/>
        </p:nvPicPr>
        <p:blipFill>
          <a:blip r:embed="rId9" cstate="print"/>
          <a:srcRect l="4565" t="4189" r="14783"/>
          <a:stretch>
            <a:fillRect/>
          </a:stretch>
        </p:blipFill>
        <p:spPr>
          <a:xfrm>
            <a:off x="3203848" y="332656"/>
            <a:ext cx="1800200" cy="266429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2924944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КНИЖКА </a:t>
            </a:r>
            <a:r>
              <a:rPr lang="ru-RU" b="1" dirty="0" smtClean="0"/>
              <a:t>для МАЛЫШКИ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….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23928" y="306896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Пособие с дидактическими играми…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24328" y="3356992"/>
            <a:ext cx="1619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35 на 45…</a:t>
            </a:r>
            <a:endParaRPr lang="ru-RU" b="1" dirty="0"/>
          </a:p>
        </p:txBody>
      </p:sp>
      <p:pic>
        <p:nvPicPr>
          <p:cNvPr id="19" name="Рисунок 18" descr="Фото0692.jpg"/>
          <p:cNvPicPr>
            <a:picLocks noChangeAspect="1"/>
          </p:cNvPicPr>
          <p:nvPr/>
        </p:nvPicPr>
        <p:blipFill>
          <a:blip r:embed="rId10" cstate="print"/>
          <a:srcRect l="5085" r="6780" b="4878"/>
          <a:stretch>
            <a:fillRect/>
          </a:stretch>
        </p:blipFill>
        <p:spPr>
          <a:xfrm>
            <a:off x="6804248" y="332656"/>
            <a:ext cx="2339752" cy="28083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DC185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88395" cy="2780929"/>
          </a:xfrm>
        </p:spPr>
      </p:pic>
      <p:pic>
        <p:nvPicPr>
          <p:cNvPr id="6" name="Рисунок 5" descr="Фото1178.jpg"/>
          <p:cNvPicPr>
            <a:picLocks noChangeAspect="1"/>
          </p:cNvPicPr>
          <p:nvPr/>
        </p:nvPicPr>
        <p:blipFill>
          <a:blip r:embed="rId3" cstate="print"/>
          <a:srcRect l="21262" b="10497"/>
          <a:stretch>
            <a:fillRect/>
          </a:stretch>
        </p:blipFill>
        <p:spPr>
          <a:xfrm>
            <a:off x="6084168" y="3955566"/>
            <a:ext cx="3059832" cy="2902434"/>
          </a:xfrm>
          <a:prstGeom prst="rect">
            <a:avLst/>
          </a:prstGeom>
        </p:spPr>
      </p:pic>
      <p:pic>
        <p:nvPicPr>
          <p:cNvPr id="8" name="Рисунок 7" descr="Фото1196.jpg"/>
          <p:cNvPicPr>
            <a:picLocks noChangeAspect="1"/>
          </p:cNvPicPr>
          <p:nvPr/>
        </p:nvPicPr>
        <p:blipFill>
          <a:blip r:embed="rId4" cstate="print"/>
          <a:srcRect r="10345" b="4348"/>
          <a:stretch>
            <a:fillRect/>
          </a:stretch>
        </p:blipFill>
        <p:spPr>
          <a:xfrm>
            <a:off x="5652121" y="0"/>
            <a:ext cx="3491880" cy="2808312"/>
          </a:xfrm>
          <a:prstGeom prst="rect">
            <a:avLst/>
          </a:prstGeom>
        </p:spPr>
      </p:pic>
      <p:pic>
        <p:nvPicPr>
          <p:cNvPr id="11" name="Рисунок 10" descr="SDC18499.JPG"/>
          <p:cNvPicPr>
            <a:picLocks noChangeAspect="1"/>
          </p:cNvPicPr>
          <p:nvPr/>
        </p:nvPicPr>
        <p:blipFill>
          <a:blip r:embed="rId5" cstate="print"/>
          <a:srcRect l="12091" t="13129" r="15225" b="3801"/>
          <a:stretch>
            <a:fillRect/>
          </a:stretch>
        </p:blipFill>
        <p:spPr>
          <a:xfrm>
            <a:off x="0" y="4100014"/>
            <a:ext cx="3491880" cy="2757985"/>
          </a:xfrm>
          <a:prstGeom prst="rect">
            <a:avLst/>
          </a:prstGeom>
        </p:spPr>
      </p:pic>
      <p:pic>
        <p:nvPicPr>
          <p:cNvPr id="13" name="Рисунок 12" descr="Фото0733.jpg"/>
          <p:cNvPicPr>
            <a:picLocks noChangeAspect="1"/>
          </p:cNvPicPr>
          <p:nvPr/>
        </p:nvPicPr>
        <p:blipFill>
          <a:blip r:embed="rId6" cstate="print"/>
          <a:srcRect l="14563" t="8400" r="18500"/>
          <a:stretch>
            <a:fillRect/>
          </a:stretch>
        </p:blipFill>
        <p:spPr>
          <a:xfrm>
            <a:off x="3635896" y="332656"/>
            <a:ext cx="2088232" cy="505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738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 в 6, и в 10, и в 5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Все дети любят рисовать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 каждый смело нарисует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Всё, что его интересует.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Цветы, деревья, луг и сказки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Всё нарисуют, были бы краски.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 лист бумаги на столе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 мир в семье и на Земле!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b="1" i="1" dirty="0"/>
          </a:p>
        </p:txBody>
      </p:sp>
      <p:pic>
        <p:nvPicPr>
          <p:cNvPr id="5" name="Рисунок 4" descr="Фото11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131079"/>
            <a:ext cx="3384375" cy="2538281"/>
          </a:xfrm>
          <a:prstGeom prst="rect">
            <a:avLst/>
          </a:prstGeom>
        </p:spPr>
      </p:pic>
      <p:pic>
        <p:nvPicPr>
          <p:cNvPr id="6" name="Рисунок 5" descr="SDC183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0"/>
            <a:ext cx="4355976" cy="2736304"/>
          </a:xfrm>
          <a:prstGeom prst="rect">
            <a:avLst/>
          </a:prstGeom>
        </p:spPr>
      </p:pic>
      <p:pic>
        <p:nvPicPr>
          <p:cNvPr id="7" name="Рисунок 6" descr="Фото0700.jpg"/>
          <p:cNvPicPr>
            <a:picLocks noChangeAspect="1"/>
          </p:cNvPicPr>
          <p:nvPr/>
        </p:nvPicPr>
        <p:blipFill>
          <a:blip r:embed="rId4" cstate="print"/>
          <a:srcRect l="30836" t="13650" r="4276" b="9420"/>
          <a:stretch>
            <a:fillRect/>
          </a:stretch>
        </p:blipFill>
        <p:spPr>
          <a:xfrm>
            <a:off x="0" y="0"/>
            <a:ext cx="2843808" cy="1830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1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50368" y="2249488"/>
            <a:ext cx="3243263" cy="4324350"/>
          </a:xfrm>
        </p:spPr>
      </p:pic>
      <p:sp>
        <p:nvSpPr>
          <p:cNvPr id="5" name="Прямоугольник 4"/>
          <p:cNvSpPr/>
          <p:nvPr/>
        </p:nvSpPr>
        <p:spPr>
          <a:xfrm rot="21310061">
            <a:off x="514098" y="907864"/>
            <a:ext cx="78714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СПАСИБО ЗА ВНИМАНИЕ 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7499176" cy="4191744"/>
          </a:xfrm>
        </p:spPr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ru-RU" sz="6400" b="1" dirty="0" smtClean="0"/>
              <a:t> В Федеральном государственном стандарте ДОУ выделена образовательная область «Художественно-эстетическое развитие». </a:t>
            </a:r>
            <a:r>
              <a:rPr lang="ru-RU" sz="6400" b="1" i="1" dirty="0" smtClean="0"/>
              <a:t>Предполагает развитие предпосылок ценностно-смыслового восприятия и понимания произведений искусства (словесного, музыкального, изобразительного), мира природы; становление эстетического отношения к окружающему миру; формирование элементарных представлений о видах искусства; восприятие музыки, художественной литературы, фольклора; стимулирование сопереживания персонажам художественных произведений; реализацию самостоятельной творческой деятельности детей (изобразительной, конструктивно-модельной, музыкальной </a:t>
            </a:r>
            <a:r>
              <a:rPr lang="ru-RU" sz="5500" b="1" i="1" dirty="0" smtClean="0"/>
              <a:t>и </a:t>
            </a:r>
            <a:r>
              <a:rPr lang="ru-RU" sz="5500" i="1" dirty="0" err="1" smtClean="0"/>
              <a:t>др.стр</a:t>
            </a:r>
            <a:r>
              <a:rPr lang="ru-RU" sz="5500" i="1" dirty="0" smtClean="0"/>
              <a:t> 8).</a:t>
            </a:r>
            <a:r>
              <a:rPr lang="ru-RU" sz="5500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5500" dirty="0" smtClean="0"/>
              <a:t>   </a:t>
            </a:r>
            <a:endParaRPr lang="en-US" sz="5500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5" name="Рисунок 4" descr="Фото0689.jpg"/>
          <p:cNvPicPr>
            <a:picLocks noChangeAspect="1"/>
          </p:cNvPicPr>
          <p:nvPr/>
        </p:nvPicPr>
        <p:blipFill>
          <a:blip r:embed="rId2" cstate="print"/>
          <a:srcRect l="3150" t="15350" b="3801"/>
          <a:stretch>
            <a:fillRect/>
          </a:stretch>
        </p:blipFill>
        <p:spPr>
          <a:xfrm>
            <a:off x="4788024" y="404664"/>
            <a:ext cx="4032448" cy="2493035"/>
          </a:xfrm>
          <a:prstGeom prst="rect">
            <a:avLst/>
          </a:prstGeom>
        </p:spPr>
      </p:pic>
      <p:pic>
        <p:nvPicPr>
          <p:cNvPr id="8" name="Рисунок 7" descr="Фото0859.jpg"/>
          <p:cNvPicPr>
            <a:picLocks noChangeAspect="1"/>
          </p:cNvPicPr>
          <p:nvPr/>
        </p:nvPicPr>
        <p:blipFill>
          <a:blip r:embed="rId3" cstate="print"/>
          <a:srcRect l="5901" t="4851" r="7476" b="5901"/>
          <a:stretch>
            <a:fillRect/>
          </a:stretch>
        </p:blipFill>
        <p:spPr>
          <a:xfrm>
            <a:off x="251521" y="260648"/>
            <a:ext cx="4536504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 непосредственно образовательной деятельности по рисованию методика развития творческого потенциала в основном рассчитана на применение во время  </a:t>
            </a:r>
            <a:r>
              <a:rPr lang="ru-RU" dirty="0" err="1" smtClean="0"/>
              <a:t>нод</a:t>
            </a:r>
            <a:r>
              <a:rPr lang="ru-RU" dirty="0" smtClean="0"/>
              <a:t> нетрадиционных художественных материалов. Использование же игровых приемов для развития творчества в изобразительной деятельности недостаточно разработано, несмотря на то, что этот прием активно используется педагогами на практике.</a:t>
            </a:r>
          </a:p>
          <a:p>
            <a:r>
              <a:rPr lang="ru-RU" dirty="0" smtClean="0"/>
              <a:t>В практике работы ДОУ недостаточно уделяют внимание воспитанию творческой активности детей старшего дошкольного возраста.</a:t>
            </a:r>
          </a:p>
          <a:p>
            <a:r>
              <a:rPr lang="ru-RU" dirty="0" smtClean="0"/>
              <a:t>Возникает</a:t>
            </a:r>
            <a:r>
              <a:rPr lang="ru-RU" b="1" dirty="0" smtClean="0"/>
              <a:t> противоречие:</a:t>
            </a:r>
            <a:r>
              <a:rPr lang="ru-RU" dirty="0" smtClean="0"/>
              <a:t> между необходимостью развития творчества детей старшего дошкольного возраста и недостаточной использованностью игровых приемов как средства воспитания творческой активности детей старшего дошкольного возраста по обучению изобразительной деятельности.</a:t>
            </a:r>
          </a:p>
          <a:p>
            <a:r>
              <a:rPr lang="ru-RU" dirty="0" smtClean="0"/>
              <a:t>На основе противоречия, можно обозначить </a:t>
            </a:r>
            <a:r>
              <a:rPr lang="ru-RU" b="1" dirty="0" smtClean="0"/>
              <a:t>проблему:</a:t>
            </a:r>
            <a:r>
              <a:rPr lang="ru-RU" dirty="0" smtClean="0"/>
              <a:t> какие игровые приемы будут более эффективны в воспитании творческой активности детей старшего дошкольного возраста в НОД по обучению рисованию. </a:t>
            </a:r>
          </a:p>
          <a:p>
            <a:r>
              <a:rPr lang="ru-RU" dirty="0" smtClean="0"/>
              <a:t>Как следствие выше изложенного выбор </a:t>
            </a:r>
            <a:r>
              <a:rPr lang="ru-RU" b="1" dirty="0" smtClean="0"/>
              <a:t>темы</a:t>
            </a:r>
            <a:r>
              <a:rPr lang="ru-RU" dirty="0" smtClean="0"/>
              <a:t> выпускной квалификационной работы: «Игровые приемы как средство воспитания творческой активности детей старшего дошкольного возраста по обучению изобразительной деятельности» </a:t>
            </a:r>
            <a:r>
              <a:rPr lang="en-US" dirty="0" smtClean="0"/>
              <a:t>c</a:t>
            </a:r>
            <a:r>
              <a:rPr lang="ru-RU" dirty="0" smtClean="0"/>
              <a:t>читаю актуальной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………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/>
              <a:t>Цель данного исследования:</a:t>
            </a:r>
            <a:r>
              <a:rPr lang="ru-RU" dirty="0" smtClean="0"/>
              <a:t> теоретически выявить и экспериментально проверить возможности развития творчества посредством игровых приемов у детей старшего дошкольного возраста  в непосредственно образовательной изобразительной деятельности.</a:t>
            </a:r>
          </a:p>
          <a:p>
            <a:r>
              <a:rPr lang="ru-RU" b="1" dirty="0" smtClean="0"/>
              <a:t>Объект исследования:</a:t>
            </a:r>
            <a:r>
              <a:rPr lang="ru-RU" dirty="0" smtClean="0"/>
              <a:t> процесс развития творчества детей старшего дошкольного возраста.</a:t>
            </a:r>
          </a:p>
          <a:p>
            <a:r>
              <a:rPr lang="ru-RU" b="1" dirty="0" smtClean="0"/>
              <a:t>Предмет исследования:</a:t>
            </a:r>
            <a:r>
              <a:rPr lang="ru-RU" dirty="0" smtClean="0"/>
              <a:t> игровые приемы как средство развития творческой активности у детей старшего дошкольного возраста в непосредственно образовательной изобразительной деятельности.</a:t>
            </a:r>
          </a:p>
          <a:p>
            <a:r>
              <a:rPr lang="ru-RU" b="1" dirty="0" smtClean="0"/>
              <a:t>Гипотеза:</a:t>
            </a:r>
            <a:r>
              <a:rPr lang="ru-RU" dirty="0" smtClean="0"/>
              <a:t> развитие творческой активности в непосредственно образовательной изобразительной деятельности в старшем дошкольном возрасте будет эффективным, если использовать игровые приемы обучения при формировании замысла, во время воплощения замысла, при анализе готовой работы.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Фото0637.jpg"/>
          <p:cNvPicPr>
            <a:picLocks noChangeAspect="1"/>
          </p:cNvPicPr>
          <p:nvPr/>
        </p:nvPicPr>
        <p:blipFill>
          <a:blip r:embed="rId2" cstate="print"/>
          <a:srcRect l="13775" t="20600" r="5901" b="2751"/>
          <a:stretch>
            <a:fillRect/>
          </a:stretch>
        </p:blipFill>
        <p:spPr>
          <a:xfrm>
            <a:off x="0" y="0"/>
            <a:ext cx="6444208" cy="23042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изучить и проанализировать психолого-педагогическую и научно-методическую литературу, специфику детского изобразительного творчества и игровые приемы, способствующие развитию творческой активности детей дошкольного возраста;</a:t>
            </a:r>
          </a:p>
          <a:p>
            <a:pPr lvl="0"/>
            <a:r>
              <a:rPr lang="ru-RU" dirty="0" smtClean="0"/>
              <a:t>выявить уровень развития творчества детей старшего дошкольного возраста в изобразительной деятельности и средства его развития.</a:t>
            </a:r>
          </a:p>
          <a:p>
            <a:pPr lvl="0"/>
            <a:r>
              <a:rPr lang="ru-RU" dirty="0" smtClean="0"/>
              <a:t>разработать серию творческих и дидактических игр, направленных на развитие творческой активности детей старшего дошкольного возраста в непосредственно образовательной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……….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     </a:t>
            </a:r>
            <a:r>
              <a:rPr lang="ru-RU" b="1" dirty="0" smtClean="0"/>
              <a:t>Методы исследования:</a:t>
            </a:r>
            <a:endParaRPr lang="ru-RU" dirty="0" smtClean="0"/>
          </a:p>
          <a:p>
            <a:pPr lvl="0"/>
            <a:r>
              <a:rPr lang="ru-RU" dirty="0" smtClean="0"/>
              <a:t>анализ психолого-педагогической литературы по проблеме исследования;</a:t>
            </a:r>
          </a:p>
          <a:p>
            <a:pPr lvl="0"/>
            <a:r>
              <a:rPr lang="ru-RU" dirty="0" smtClean="0"/>
              <a:t>анализ продуктов детского творчества;</a:t>
            </a:r>
          </a:p>
          <a:p>
            <a:pPr lvl="0"/>
            <a:r>
              <a:rPr lang="ru-RU" dirty="0" smtClean="0"/>
              <a:t>психолого-педагогический эксперимент.</a:t>
            </a:r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ru-RU" b="1" dirty="0" smtClean="0"/>
              <a:t>База исследования: </a:t>
            </a:r>
            <a:r>
              <a:rPr lang="ru-RU" dirty="0" smtClean="0"/>
              <a:t>МКДОУ АГО «Ачитский детский сад «Улыбка»-филиал «Бакряжский детский сад «Колокольчик».</a:t>
            </a:r>
          </a:p>
          <a:p>
            <a:pPr>
              <a:buNone/>
            </a:pPr>
            <a:r>
              <a:rPr lang="en-US" b="1" dirty="0" smtClean="0"/>
              <a:t>     </a:t>
            </a:r>
            <a:r>
              <a:rPr lang="ru-RU" b="1" dirty="0" smtClean="0"/>
              <a:t>Структура и объём работы состоит: </a:t>
            </a:r>
            <a:r>
              <a:rPr lang="ru-RU" dirty="0" smtClean="0"/>
              <a:t>введения, тезауруса , двух глав ,заключения ,списка  литературы ,содержащего 31 источник. Работа включает  4 таблицы,2 рисунка -схемы, общий объём работы 50 страниц компьютерного текста , приложение 1 с дидактическими играми ,содержащим 23 страницы  и приложение 2 с творческими играми ,содержащим 11 страниц  на развитие творческой активности  детей по изобразительному искусству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……………………………………….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В обучении детей дошкольного возраста большое место занимают игровые методы и приемы, которые поднимают у них интерес к содержанию обучения, обеспечивают связь познавательной деятельности .</a:t>
            </a:r>
          </a:p>
          <a:p>
            <a:r>
              <a:rPr lang="ru-RU" dirty="0" smtClean="0"/>
              <a:t>В дошкольном возрасте игра занимает основную часть  НОД.</a:t>
            </a:r>
          </a:p>
          <a:p>
            <a:pPr lvl="0">
              <a:buNone/>
            </a:pPr>
            <a:r>
              <a:rPr lang="ru-RU" b="1" i="1" dirty="0" smtClean="0"/>
              <a:t>« Игра – это  огромное,  светлое окно,  через  которое  в  духовный мир  ребёнка  вливается живительный  поток представлений,  понятий  об окружающем  мире.  Игра – это искра,  зажигающая  огонёк пытливости  и  любознательности»</a:t>
            </a:r>
          </a:p>
          <a:p>
            <a:pPr lvl="0">
              <a:buNone/>
            </a:pPr>
            <a:r>
              <a:rPr lang="ru-RU" i="1" dirty="0" smtClean="0">
                <a:solidFill>
                  <a:srgbClr val="002060"/>
                </a:solidFill>
              </a:rPr>
              <a:t>« </a:t>
            </a:r>
            <a:r>
              <a:rPr lang="ru-RU" b="1" i="1" dirty="0" smtClean="0">
                <a:solidFill>
                  <a:srgbClr val="002060"/>
                </a:solidFill>
              </a:rPr>
              <a:t>В игре раскрывается перед детьми мир , раскрываются творческие способности  личности  .Без  игры нет, и не может быть полноценного умственного развития.»</a:t>
            </a:r>
            <a:endParaRPr lang="ru-RU" b="1" i="1" dirty="0" smtClean="0"/>
          </a:p>
          <a:p>
            <a:pPr lvl="0">
              <a:buNone/>
            </a:pPr>
            <a:r>
              <a:rPr lang="ru-RU" b="1" i="1" dirty="0" smtClean="0"/>
              <a:t>     (В.А. Сухомлинский .)</a:t>
            </a:r>
            <a:endParaRPr lang="en-US" b="1" i="1" dirty="0" smtClean="0"/>
          </a:p>
          <a:p>
            <a:pPr lvl="0">
              <a:buNone/>
            </a:pPr>
            <a:r>
              <a:rPr lang="ru-RU" dirty="0" smtClean="0"/>
              <a:t>. </a:t>
            </a:r>
            <a:r>
              <a:rPr lang="ru-RU" b="1" dirty="0" smtClean="0"/>
              <a:t>По словам  Л. С. </a:t>
            </a:r>
            <a:r>
              <a:rPr lang="ru-RU" b="1" dirty="0" err="1" smtClean="0"/>
              <a:t>Выготского</a:t>
            </a:r>
            <a:r>
              <a:rPr lang="ru-RU" b="1" dirty="0" smtClean="0"/>
              <a:t> ,  игра является ведущей линией развития в дошкольном возрасте. </a:t>
            </a:r>
            <a:endParaRPr lang="en-US" b="1" i="1" dirty="0" smtClean="0"/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И задача педагогов   - стать направляющим  и связующим звеном  в  цепи ребёнок-игра, тактично поддерживая руководство  обогащать  игровой опыт детей</a:t>
            </a:r>
            <a:r>
              <a:rPr lang="en-US" b="1" dirty="0" smtClean="0"/>
              <a:t>.</a:t>
            </a:r>
          </a:p>
          <a:p>
            <a:endParaRPr lang="ru-RU" dirty="0" smtClean="0"/>
          </a:p>
          <a:p>
            <a:pPr lvl="0"/>
            <a:endParaRPr lang="ru-RU" b="1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Фото1175.jpg"/>
          <p:cNvPicPr>
            <a:picLocks noChangeAspect="1"/>
          </p:cNvPicPr>
          <p:nvPr/>
        </p:nvPicPr>
        <p:blipFill>
          <a:blip r:embed="rId2" cstate="print"/>
          <a:srcRect t="5901" r="3932"/>
          <a:stretch>
            <a:fillRect/>
          </a:stretch>
        </p:blipFill>
        <p:spPr>
          <a:xfrm>
            <a:off x="0" y="0"/>
            <a:ext cx="4932040" cy="22494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…….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276872"/>
            <a:ext cx="8229600" cy="43251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 Игровые приемы - это способы совместного (педагога и детей) развития сюжетно-игрового замысла путем постановки игровых задач и выполнения соответствующих игровых действий, направленные на обучение и развитие детей.</a:t>
            </a:r>
          </a:p>
          <a:p>
            <a:r>
              <a:rPr lang="ru-RU" dirty="0" smtClean="0"/>
              <a:t> В каждом игровом приеме должны быть игровая задача и игровые действия.</a:t>
            </a:r>
          </a:p>
          <a:p>
            <a:pPr indent="449580" algn="just">
              <a:lnSpc>
                <a:spcPct val="115000"/>
              </a:lnSpc>
            </a:pPr>
            <a:r>
              <a:rPr lang="ru-RU" dirty="0" smtClean="0"/>
              <a:t>-Игровая задача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– это своеобразная формулировка, определение цели предстоящих игровых действий. В процессе использования игрового приема может увеличиваться количество игровых задач. Т.е., происходит развитие игрового замысла.</a:t>
            </a:r>
          </a:p>
          <a:p>
            <a:r>
              <a:rPr lang="ru-RU" sz="2400" dirty="0" smtClean="0">
                <a:latin typeface="Calibri"/>
                <a:cs typeface="Times New Roman"/>
              </a:rPr>
              <a:t>Игровые действия – с их помощью решается игровая задача.</a:t>
            </a:r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Игровые приёмы: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sz="1200" b="1" dirty="0" smtClean="0">
                <a:latin typeface="Times New Roman"/>
                <a:ea typeface="Calibri"/>
              </a:rPr>
              <a:t>ПРИЕМЫ</a:t>
            </a:r>
            <a:r>
              <a:rPr lang="ru-RU" sz="1200" dirty="0" smtClean="0">
                <a:latin typeface="Times New Roman"/>
                <a:ea typeface="Calibri"/>
              </a:rPr>
              <a:t> </a:t>
            </a:r>
            <a:r>
              <a:rPr lang="ru-RU" sz="1200" b="1" dirty="0" smtClean="0">
                <a:latin typeface="Times New Roman"/>
                <a:ea typeface="Calibri"/>
              </a:rPr>
              <a:t>по</a:t>
            </a:r>
            <a:r>
              <a:rPr lang="ru-RU" sz="1200" dirty="0" smtClean="0">
                <a:latin typeface="Times New Roman"/>
                <a:ea typeface="Calibri"/>
              </a:rPr>
              <a:t> </a:t>
            </a:r>
            <a:r>
              <a:rPr lang="ru-RU" sz="1200" b="1" dirty="0" smtClean="0">
                <a:latin typeface="Times New Roman"/>
                <a:ea typeface="Calibri"/>
              </a:rPr>
              <a:t>характеру игрового материала.</a:t>
            </a:r>
          </a:p>
          <a:p>
            <a:pPr marL="109728" indent="0">
              <a:buNone/>
            </a:pPr>
            <a:r>
              <a:rPr lang="ru-RU" sz="1200" b="1" dirty="0" smtClean="0">
                <a:latin typeface="Times New Roman"/>
                <a:ea typeface="Calibri"/>
              </a:rPr>
              <a:t>ПРИЕМ</a:t>
            </a:r>
            <a:r>
              <a:rPr lang="ru-RU" sz="1200" dirty="0" smtClean="0">
                <a:latin typeface="Times New Roman"/>
                <a:ea typeface="Calibri"/>
              </a:rPr>
              <a:t> </a:t>
            </a:r>
            <a:r>
              <a:rPr lang="ru-RU" sz="1200" b="1" dirty="0" smtClean="0">
                <a:latin typeface="Times New Roman"/>
                <a:ea typeface="Calibri"/>
              </a:rPr>
              <a:t>обыгрывания предметов или игрушек, картин.</a:t>
            </a:r>
          </a:p>
          <a:p>
            <a:pPr marL="109728" indent="0">
              <a:buNone/>
            </a:pPr>
            <a:r>
              <a:rPr lang="ru-RU" sz="1200" b="1" dirty="0" smtClean="0">
                <a:latin typeface="Times New Roman"/>
                <a:ea typeface="Calibri"/>
              </a:rPr>
              <a:t>ПРИЕМ – обыгрывание выполненного изображения. </a:t>
            </a:r>
          </a:p>
          <a:p>
            <a:pPr marL="109728" indent="0">
              <a:buNone/>
            </a:pPr>
            <a:r>
              <a:rPr lang="ru-RU" sz="1200" b="1" dirty="0" smtClean="0">
                <a:latin typeface="Times New Roman"/>
                <a:ea typeface="Calibri"/>
              </a:rPr>
              <a:t>ПРИЕМ – обыгрывание незаконченного изображения.</a:t>
            </a:r>
          </a:p>
          <a:p>
            <a:pPr marL="109728" indent="0">
              <a:buNone/>
            </a:pPr>
            <a:r>
              <a:rPr lang="ru-RU" sz="1200" b="1" dirty="0" smtClean="0">
                <a:latin typeface="Times New Roman"/>
                <a:ea typeface="Calibri"/>
              </a:rPr>
              <a:t>Игровые ситуации с ролевым поведением детей и взрослых.</a:t>
            </a:r>
          </a:p>
          <a:p>
            <a:pPr>
              <a:buNone/>
            </a:pPr>
            <a:r>
              <a:rPr lang="ru-RU" sz="1200" dirty="0" smtClean="0"/>
              <a:t>Требования к игровым приёмам :</a:t>
            </a:r>
          </a:p>
          <a:p>
            <a:r>
              <a:rPr lang="ru-RU" sz="1200" dirty="0" smtClean="0"/>
              <a:t>1.Планирование игровых ситуаций с учетом знаний детей об окружающем мире.</a:t>
            </a:r>
          </a:p>
          <a:p>
            <a:endParaRPr lang="ru-RU" sz="1200" dirty="0" smtClean="0"/>
          </a:p>
          <a:p>
            <a:r>
              <a:rPr lang="ru-RU" sz="1200" dirty="0" smtClean="0"/>
              <a:t>2.Формулирование конкретных задач, которые решаются  в </a:t>
            </a:r>
            <a:r>
              <a:rPr lang="ru-RU" sz="1200" dirty="0" err="1" smtClean="0"/>
              <a:t>нод</a:t>
            </a:r>
            <a:r>
              <a:rPr lang="ru-RU" sz="1200" dirty="0" smtClean="0"/>
              <a:t>  при использовании того или иного игрового приема.</a:t>
            </a:r>
          </a:p>
          <a:p>
            <a:endParaRPr lang="ru-RU" sz="1200" dirty="0" smtClean="0"/>
          </a:p>
          <a:p>
            <a:r>
              <a:rPr lang="ru-RU" sz="1200" dirty="0" smtClean="0"/>
              <a:t>3. Активность детей при выполнении игровых действий, которая является важной для  развития творчества. </a:t>
            </a:r>
          </a:p>
          <a:p>
            <a:endParaRPr lang="ru-RU" sz="1200" dirty="0" smtClean="0"/>
          </a:p>
          <a:p>
            <a:r>
              <a:rPr lang="ru-RU" sz="1200" dirty="0" smtClean="0"/>
              <a:t>4. Придуманные интересные игровые действия должны быть доступны детям по способу их выполнения.</a:t>
            </a:r>
          </a:p>
          <a:p>
            <a:endParaRPr lang="ru-RU" sz="1200" dirty="0" smtClean="0"/>
          </a:p>
          <a:p>
            <a:r>
              <a:rPr lang="ru-RU" sz="1200" dirty="0" smtClean="0"/>
              <a:t>5.Использование игровых ситуаций со знакомыми, любимыми игрушками, т.к. с ними связаны эмоции, переживания ребенка. </a:t>
            </a:r>
          </a:p>
          <a:p>
            <a:endParaRPr lang="ru-RU" sz="1200" dirty="0" smtClean="0"/>
          </a:p>
          <a:p>
            <a:r>
              <a:rPr lang="ru-RU" sz="1200" dirty="0" smtClean="0"/>
              <a:t>6. Логика игровых действий должна соответствовать их реальным жизненным ситуациям. Иначе эти приемы будут надуманными и неестественными.</a:t>
            </a:r>
          </a:p>
          <a:p>
            <a:pPr>
              <a:buNone/>
            </a:pPr>
            <a:endParaRPr lang="ru-RU" sz="1200" dirty="0"/>
          </a:p>
        </p:txBody>
      </p:sp>
      <p:pic>
        <p:nvPicPr>
          <p:cNvPr id="4" name="Рисунок 3" descr="Фото1243.jpg"/>
          <p:cNvPicPr>
            <a:picLocks noChangeAspect="1"/>
          </p:cNvPicPr>
          <p:nvPr/>
        </p:nvPicPr>
        <p:blipFill>
          <a:blip r:embed="rId2" cstate="print"/>
          <a:srcRect t="5797" r="21734"/>
          <a:stretch>
            <a:fillRect/>
          </a:stretch>
        </p:blipFill>
        <p:spPr>
          <a:xfrm>
            <a:off x="5255568" y="0"/>
            <a:ext cx="3888432" cy="3510136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2239</TotalTime>
  <Words>619</Words>
  <Application>Microsoft Office PowerPoint</Application>
  <PresentationFormat>Экран (4:3)</PresentationFormat>
  <Paragraphs>90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Городская</vt:lpstr>
      <vt:lpstr>«Игровые приемы, как средство воспитания творческой активности детей дошкольного возроста по обучению изобразительной деятельности»</vt:lpstr>
      <vt:lpstr>Слайд 2</vt:lpstr>
      <vt:lpstr>………</vt:lpstr>
      <vt:lpstr>….</vt:lpstr>
      <vt:lpstr>задачи:</vt:lpstr>
      <vt:lpstr>……….</vt:lpstr>
      <vt:lpstr>……………………………………….</vt:lpstr>
      <vt:lpstr>…….</vt:lpstr>
      <vt:lpstr>Игровые приёмы: </vt:lpstr>
      <vt:lpstr>   </vt:lpstr>
      <vt:lpstr>Слайд 11</vt:lpstr>
      <vt:lpstr>………………………………</vt:lpstr>
      <vt:lpstr>…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«Игровые приемы, как средство воспитания творческой активности детей дошкольного возроста в НОД по рисованию»</dc:title>
  <dc:creator>Microsoft</dc:creator>
  <cp:lastModifiedBy>Microsoft</cp:lastModifiedBy>
  <cp:revision>279</cp:revision>
  <dcterms:created xsi:type="dcterms:W3CDTF">2015-06-28T11:02:15Z</dcterms:created>
  <dcterms:modified xsi:type="dcterms:W3CDTF">2015-07-09T18:51:18Z</dcterms:modified>
</cp:coreProperties>
</file>