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56" r:id="rId2"/>
    <p:sldId id="267" r:id="rId3"/>
    <p:sldId id="257" r:id="rId4"/>
    <p:sldId id="258" r:id="rId5"/>
    <p:sldId id="259" r:id="rId6"/>
    <p:sldId id="272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C88544-E9D5-46D0-BF13-16120AB51C23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9B590-A0E9-483F-AECD-5E135E852AC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B7ED8-25C2-4046-A6D3-81C157B1DEFD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2C8D3-6BCC-4C6A-B4D7-FDD7554BCE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B7ED8-25C2-4046-A6D3-81C157B1DEFD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2C8D3-6BCC-4C6A-B4D7-FDD7554BCE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B7ED8-25C2-4046-A6D3-81C157B1DEFD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2C8D3-6BCC-4C6A-B4D7-FDD7554BCE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B7ED8-25C2-4046-A6D3-81C157B1DEFD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2C8D3-6BCC-4C6A-B4D7-FDD7554BCE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B7ED8-25C2-4046-A6D3-81C157B1DEFD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2C8D3-6BCC-4C6A-B4D7-FDD7554BCE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B7ED8-25C2-4046-A6D3-81C157B1DEFD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2C8D3-6BCC-4C6A-B4D7-FDD7554BCE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B7ED8-25C2-4046-A6D3-81C157B1DEFD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2C8D3-6BCC-4C6A-B4D7-FDD7554BCE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B7ED8-25C2-4046-A6D3-81C157B1DEFD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2C8D3-6BCC-4C6A-B4D7-FDD7554BCE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B7ED8-25C2-4046-A6D3-81C157B1DEFD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2C8D3-6BCC-4C6A-B4D7-FDD7554BCE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B7ED8-25C2-4046-A6D3-81C157B1DEFD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2C8D3-6BCC-4C6A-B4D7-FDD7554BCE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B7ED8-25C2-4046-A6D3-81C157B1DEFD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FA2C8D3-6BCC-4C6A-B4D7-FDD7554BCE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0B7ED8-25C2-4046-A6D3-81C157B1DEFD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FA2C8D3-6BCC-4C6A-B4D7-FDD7554BCED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ipe dir="r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42984"/>
            <a:ext cx="7772400" cy="4500593"/>
          </a:xfrm>
        </p:spPr>
        <p:txBody>
          <a:bodyPr>
            <a:normAutofit fontScale="90000"/>
          </a:bodyPr>
          <a:lstStyle/>
          <a:p>
            <a:pPr hangingPunct="0"/>
            <a:r>
              <a:rPr lang="en-US" b="1" dirty="0">
                <a:latin typeface="Times New Roman" pitchFamily="18" charset="0"/>
                <a:cs typeface="Times New Roman" pitchFamily="18" charset="0"/>
              </a:rPr>
              <a:t>ФЕДЕРАЛЬНЫЙ ГОСУДАРСТВЕННЫЙ ОБРАЗОВАТЕЛЬНЫЙ СТАНДАРТ ДЛЯ УМСТВЕННО ОТСТАЛЫХ ОБУЧАЮЩИХСЯ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57158" y="857232"/>
            <a:ext cx="7901017" cy="5268931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АООП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общего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об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разования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учащихся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 умственной отсталостью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это программа, которая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учитывает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-особенности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психофизического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развития;           -индивидуальные возможности;         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-особые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образовательные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потребности.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Обеспечивает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комплексную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коррекцию нарушений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развития и социальную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адаптацию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/>
              <a:t> </a:t>
            </a:r>
            <a:endParaRPr lang="ru-RU" dirty="0" smtClean="0"/>
          </a:p>
          <a:p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(АООП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учащихся-инвалидов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с умственной отсталостью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дополняется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индивидуальной программой реабилитации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инвалида)</a:t>
            </a:r>
          </a:p>
          <a:p>
            <a:pPr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00034" y="1000109"/>
            <a:ext cx="7729566" cy="5324492"/>
          </a:xfrm>
        </p:spPr>
        <p:txBody>
          <a:bodyPr>
            <a:normAutofit/>
          </a:bodyPr>
          <a:lstStyle/>
          <a:p>
            <a:pPr algn="ctr" hangingPunct="0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АООП для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учащихся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с умственной отсталостью самостоятельно разрабатывается и утверждается организацией, осуществляющей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образовательную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деятельность в соответствии с ФГОС и с учетом примерной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АООП.</a:t>
            </a:r>
            <a:r>
              <a:rPr lang="ru-RU" sz="3600" baseline="30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28596" y="1000108"/>
            <a:ext cx="8143932" cy="564360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ФГОС для учащихся с умственной отсталостью позволяет создавать с учетом особых образовательных потребностей разных групп учащихся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варианта АООП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(варианты С и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),                                                      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которые содержат дифференцированные требования к структуре, результатам освоения и условиям ее реализации.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Реализация основной адаптированной программы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(вариант С)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предполагает, что учащийся с умственной отсталостью получает образование несопоставимое по итоговым достижениям к моменту завершения школьного обучения с образованием сверстников без ограничений здоровья и в сроки, которые определяются Стандартом.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hangingPunct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Обязательной является организация специальных условий обучения и воспитания для реализации как общих, так и особых образовательных потребностей.</a:t>
            </a:r>
            <a:endParaRPr lang="ru-RU" sz="2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АООП</a:t>
            </a:r>
            <a:r>
              <a:rPr lang="ru-RU" sz="3100" b="1" dirty="0" smtClean="0"/>
              <a:t>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общего образования для                                                              учащихся с умственной отсталостью содержит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14974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7600" dirty="0">
                <a:latin typeface="Times New Roman" pitchFamily="18" charset="0"/>
                <a:cs typeface="Times New Roman" pitchFamily="18" charset="0"/>
              </a:rPr>
              <a:t>планируемые результаты освоения адаптированной основной </a:t>
            </a:r>
            <a:r>
              <a:rPr lang="ru-RU" sz="7600" dirty="0" smtClean="0">
                <a:latin typeface="Times New Roman" pitchFamily="18" charset="0"/>
                <a:cs typeface="Times New Roman" pitchFamily="18" charset="0"/>
              </a:rPr>
              <a:t>образовательной </a:t>
            </a:r>
            <a:r>
              <a:rPr lang="ru-RU" sz="7600" dirty="0">
                <a:latin typeface="Times New Roman" pitchFamily="18" charset="0"/>
                <a:cs typeface="Times New Roman" pitchFamily="18" charset="0"/>
              </a:rPr>
              <a:t>программы общего образования</a:t>
            </a:r>
            <a:r>
              <a:rPr lang="ru-RU" sz="76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7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hangingPunct="0"/>
            <a:r>
              <a:rPr lang="ru-RU" sz="7600" dirty="0">
                <a:latin typeface="Times New Roman" pitchFamily="18" charset="0"/>
                <a:cs typeface="Times New Roman" pitchFamily="18" charset="0"/>
              </a:rPr>
              <a:t>систему оценки достижения </a:t>
            </a:r>
            <a:r>
              <a:rPr lang="ru-RU" sz="7600" dirty="0" smtClean="0">
                <a:latin typeface="Times New Roman" pitchFamily="18" charset="0"/>
                <a:cs typeface="Times New Roman" pitchFamily="18" charset="0"/>
              </a:rPr>
              <a:t>учащимися </a:t>
            </a:r>
            <a:r>
              <a:rPr lang="ru-RU" sz="7600" dirty="0">
                <a:latin typeface="Times New Roman" pitchFamily="18" charset="0"/>
                <a:cs typeface="Times New Roman" pitchFamily="18" charset="0"/>
              </a:rPr>
              <a:t>планируемых результатов освоения адаптированной основной образовательной программы общего образования</a:t>
            </a:r>
            <a:r>
              <a:rPr lang="ru-RU" sz="76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7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7600" dirty="0">
                <a:latin typeface="Times New Roman" pitchFamily="18" charset="0"/>
                <a:cs typeface="Times New Roman" pitchFamily="18" charset="0"/>
              </a:rPr>
              <a:t>учебный план</a:t>
            </a:r>
            <a:r>
              <a:rPr lang="ru-RU" sz="76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7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7600" dirty="0">
                <a:latin typeface="Times New Roman" pitchFamily="18" charset="0"/>
                <a:cs typeface="Times New Roman" pitchFamily="18" charset="0"/>
              </a:rPr>
              <a:t>программу формирования базовых учебных действий</a:t>
            </a:r>
            <a:r>
              <a:rPr lang="ru-RU" sz="76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7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7600" dirty="0">
                <a:latin typeface="Times New Roman" pitchFamily="18" charset="0"/>
                <a:cs typeface="Times New Roman" pitchFamily="18" charset="0"/>
              </a:rPr>
              <a:t>программы учебных предметов</a:t>
            </a:r>
            <a:r>
              <a:rPr lang="ru-RU" sz="76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7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7600" dirty="0">
                <a:latin typeface="Times New Roman" pitchFamily="18" charset="0"/>
                <a:cs typeface="Times New Roman" pitchFamily="18" charset="0"/>
              </a:rPr>
              <a:t>программу нравственного развития</a:t>
            </a:r>
            <a:r>
              <a:rPr lang="ru-RU" sz="76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7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7600" dirty="0">
                <a:latin typeface="Times New Roman" pitchFamily="18" charset="0"/>
                <a:cs typeface="Times New Roman" pitchFamily="18" charset="0"/>
              </a:rPr>
              <a:t>программы коррекционных курсов</a:t>
            </a:r>
            <a:r>
              <a:rPr lang="ru-RU" sz="76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7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7600" dirty="0">
                <a:latin typeface="Times New Roman" pitchFamily="18" charset="0"/>
                <a:cs typeface="Times New Roman" pitchFamily="18" charset="0"/>
              </a:rPr>
              <a:t>программу формирования экологической культуры, здорового и </a:t>
            </a:r>
            <a:r>
              <a:rPr lang="ru-RU" sz="7600" dirty="0" smtClean="0">
                <a:latin typeface="Times New Roman" pitchFamily="18" charset="0"/>
                <a:cs typeface="Times New Roman" pitchFamily="18" charset="0"/>
              </a:rPr>
              <a:t>без-</a:t>
            </a:r>
            <a:r>
              <a:rPr lang="ru-RU" sz="7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7600" dirty="0">
                <a:latin typeface="Times New Roman" pitchFamily="18" charset="0"/>
                <a:cs typeface="Times New Roman" pitchFamily="18" charset="0"/>
              </a:rPr>
              <a:t>опасного образа жизни</a:t>
            </a:r>
            <a:r>
              <a:rPr lang="ru-RU" sz="76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7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7600" dirty="0">
                <a:latin typeface="Times New Roman" pitchFamily="18" charset="0"/>
                <a:cs typeface="Times New Roman" pitchFamily="18" charset="0"/>
              </a:rPr>
              <a:t>программу внеурочной деятельности</a:t>
            </a:r>
            <a:r>
              <a:rPr lang="ru-RU" sz="76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7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7600" dirty="0">
                <a:latin typeface="Times New Roman" pitchFamily="18" charset="0"/>
                <a:cs typeface="Times New Roman" pitchFamily="18" charset="0"/>
              </a:rPr>
              <a:t>систему условий реализации адаптированной основной </a:t>
            </a:r>
            <a:r>
              <a:rPr lang="ru-RU" sz="7600" dirty="0" smtClean="0">
                <a:latin typeface="Times New Roman" pitchFamily="18" charset="0"/>
                <a:cs typeface="Times New Roman" pitchFamily="18" charset="0"/>
              </a:rPr>
              <a:t>образовательной </a:t>
            </a:r>
            <a:r>
              <a:rPr lang="ru-RU" sz="7600" dirty="0">
                <a:latin typeface="Times New Roman" pitchFamily="18" charset="0"/>
                <a:cs typeface="Times New Roman" pitchFamily="18" charset="0"/>
              </a:rPr>
              <a:t>программы общего образования в соответствии с требованиями </a:t>
            </a:r>
            <a:r>
              <a:rPr lang="ru-RU" sz="7600" dirty="0" smtClean="0">
                <a:latin typeface="Times New Roman" pitchFamily="18" charset="0"/>
                <a:cs typeface="Times New Roman" pitchFamily="18" charset="0"/>
              </a:rPr>
              <a:t>стандарта</a:t>
            </a:r>
            <a:r>
              <a:rPr lang="ru-RU" sz="7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714356"/>
            <a:ext cx="7143800" cy="6143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714356"/>
            <a:ext cx="6572296" cy="6143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Кадровые условия реализации АООП общего образования учащихся с умственной отсталостью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Кадровое обеспечение – характеристика необходимой квалификации кадров педагогов, а также кадров, осуществляющих медико-психологическое сопровождение ребенка с умственной отсталостью в системе школьного образования.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штат специалистов образовательной организации, реализующей АООП должны входить: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учителя-олигофренопедагоги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воспитатели, учителя-логопеды;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педагоги-психологи;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специалисты по физической культуре и адаптивной физической культуре;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социальные педагоги;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музыкальный работник;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медицинские работники, в том числе специалист по лечебной физкультуре.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Нормативные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документы для разработки АООП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7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Нормативно-правовую </a:t>
            </a:r>
            <a:r>
              <a:rPr lang="ru-RU" sz="7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базу разработки АООП ОО обучающихся с </a:t>
            </a:r>
            <a:r>
              <a:rPr lang="ru-RU" sz="7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умственной </a:t>
            </a:r>
            <a:r>
              <a:rPr lang="ru-RU" sz="7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отсталостью составляют:</a:t>
            </a:r>
          </a:p>
          <a:p>
            <a:r>
              <a:rPr lang="ru-RU" sz="7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7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Федеральный закон Российской Федерации «Об образовании в </a:t>
            </a:r>
            <a:r>
              <a:rPr lang="ru-RU" sz="7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Российской </a:t>
            </a:r>
            <a:r>
              <a:rPr lang="ru-RU" sz="7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Федерации» </a:t>
            </a:r>
            <a:r>
              <a:rPr lang="en-US" sz="7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7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273-ФЗ (в ред. </a:t>
            </a:r>
            <a:r>
              <a:rPr lang="ru-RU" sz="7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Федеральных</a:t>
            </a:r>
            <a:r>
              <a:rPr lang="en-US" sz="7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законов</a:t>
            </a:r>
            <a:r>
              <a:rPr lang="en-US" sz="7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</a:t>
            </a:r>
            <a:r>
              <a:rPr lang="en-US" sz="7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07.05.2013 N </a:t>
            </a:r>
            <a:r>
              <a:rPr lang="en-US" sz="7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99-</a:t>
            </a:r>
            <a:r>
              <a:rPr lang="ru-RU" sz="7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ФЗ</a:t>
            </a:r>
            <a:r>
              <a:rPr lang="ru-RU" sz="7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от 23.07.2013 </a:t>
            </a:r>
            <a:r>
              <a:rPr lang="en-US" sz="7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7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203-ФЗ),</a:t>
            </a:r>
          </a:p>
          <a:p>
            <a:r>
              <a:rPr lang="ru-RU" sz="7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7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Федеральный государственный образовательный стандарт общего </a:t>
            </a:r>
            <a:r>
              <a:rPr lang="ru-RU" sz="7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образования </a:t>
            </a:r>
            <a:r>
              <a:rPr lang="ru-RU" sz="7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обучающихся с умственной отсталостью;</a:t>
            </a:r>
          </a:p>
          <a:p>
            <a:r>
              <a:rPr lang="ru-RU" sz="7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7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Нормативно-методические документы </a:t>
            </a:r>
            <a:r>
              <a:rPr lang="ru-RU" sz="72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7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Российской </a:t>
            </a:r>
            <a:r>
              <a:rPr lang="ru-RU" sz="7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Федерации </a:t>
            </a:r>
            <a:r>
              <a:rPr lang="ru-RU" sz="7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другие нормативно-правовые акты в области образования</a:t>
            </a:r>
            <a:r>
              <a:rPr lang="ru-RU" sz="7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ru-RU" sz="72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7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Примерная адаптированная   </a:t>
            </a:r>
            <a:r>
              <a:rPr lang="ru-RU" sz="7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основная   образовательная   </a:t>
            </a:r>
            <a:r>
              <a:rPr lang="ru-RU" sz="7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программа общего  </a:t>
            </a:r>
            <a:r>
              <a:rPr lang="ru-RU" sz="7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образования,  разработанная  на  основе  ФГОС  для  обучающихся  </a:t>
            </a:r>
            <a:r>
              <a:rPr lang="ru-RU" sz="7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 умственной </a:t>
            </a:r>
            <a:r>
              <a:rPr lang="ru-RU" sz="7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отсталостью;</a:t>
            </a:r>
          </a:p>
          <a:p>
            <a:r>
              <a:rPr lang="ru-RU" sz="7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7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Устав образовательной организации.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0017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en-US" dirty="0"/>
              <a:t> 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latin typeface="Times New Roman" pitchFamily="18" charset="0"/>
                <a:cs typeface="Times New Roman" pitchFamily="18" charset="0"/>
              </a:rPr>
              <a:t>Общая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latin typeface="Times New Roman" pitchFamily="18" charset="0"/>
                <a:cs typeface="Times New Roman" pitchFamily="18" charset="0"/>
              </a:rPr>
              <a:t>характеристика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latin typeface="Times New Roman" pitchFamily="18" charset="0"/>
                <a:cs typeface="Times New Roman" pitchFamily="18" charset="0"/>
              </a:rPr>
              <a:t>Стандарта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100" b="1" dirty="0" err="1" smtClean="0">
                <a:latin typeface="Times New Roman" pitchFamily="18" charset="0"/>
                <a:cs typeface="Times New Roman" pitchFamily="18" charset="0"/>
              </a:rPr>
              <a:t>Назначение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latin typeface="Times New Roman" pitchFamily="18" charset="0"/>
                <a:cs typeface="Times New Roman" pitchFamily="18" charset="0"/>
              </a:rPr>
              <a:t>Стандарта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Autofit/>
          </a:bodyPr>
          <a:lstStyle/>
          <a:p>
            <a:pPr lvl="0" hangingPunct="0">
              <a:buNone/>
            </a:pP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lvl="0" hangingPunct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ФГОС общего об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разования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уча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ихся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умственной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отсталостью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предс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тавляет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собой совокупность требований, обязательных при реализации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адаптированной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основной образовательной программы общего образования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учащихся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 умственной отсталостью образовательными организациями,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имеющими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государственную аккредитацию.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Стандарт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включает в себя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требования к: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-структуре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основных образовательных программ (в том числе соотношению обязательной части основной образовательной программы и части, формируемой участниками образовательных отношений) и их объему; </a:t>
            </a: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-условиям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реализации основных образовательных программ, в том числе кадровым, финансовым, материально-техническим и иным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условиям;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-результатам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освоения основных образовательных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программ. </a:t>
            </a:r>
            <a:r>
              <a:rPr lang="ru-RU" sz="1400" dirty="0"/>
              <a:t> 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71472" y="1000109"/>
            <a:ext cx="7658128" cy="5324492"/>
          </a:xfrm>
        </p:spPr>
        <p:txBody>
          <a:bodyPr>
            <a:normAutofit fontScale="92500" lnSpcReduction="10000"/>
          </a:bodyPr>
          <a:lstStyle/>
          <a:p>
            <a:pPr hangingPunc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Требования к структуре, условиям и результатам освоения АООП общего образования учащихся с умственной отсталостью учитывают возрастные, типологические и индивидуальные особенности обучающихся.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 hangingPunc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Стандарт учитывает особые образовательные потребности учащихся с умственной отсталостью.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 hangingPunc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Стандарт является основой объективной оценки образования учащихся с умственной отсталостью и соответствия установленным требованиям образовательной деятельности образовательной организации. 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85720" y="1600200"/>
            <a:ext cx="8358246" cy="4525963"/>
          </a:xfrm>
        </p:spPr>
        <p:txBody>
          <a:bodyPr>
            <a:no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Продолжительность учебных занятий не превышает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40 минут.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Продолжительность учебных занятий в подготовительном классе                составляет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35 минут.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 определении продолжительности занятий в 1-м классе используется «ступенчатый» режим обучения: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 первом полугодии (в сентябре, октябре − по 3 урока в день по 35 минут каждый, в ноябре-декабре − по 4 урока по 35 минут каждый; январь-май − по 4 урока по 40 минут каждый);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Продолжительность учебной недели в течение всех лет обучения – 5 дней.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Пятидневная рабочая неделя устанавливается в целях сохранения и укрепления здоровья учащихся. Обучение проходит в одну смену.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Продолжительность учебного года на первой ступени общего образования составляет 34 недели, в подготовительном и 1-м классе — 33 недели.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Продолжительность каникул в течение учебного года составляет не менее 30 календарных дней, летом — не менее 8 недель.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500042"/>
            <a:ext cx="842968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hangingPunct="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Нормативный срок освоения АООП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общего образования учащих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ся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умственной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отсталостью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вариант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С)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составляет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12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лет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подготовитель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ный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класс (0)–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XI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классы).</a:t>
            </a:r>
          </a:p>
          <a:p>
            <a:pPr lvl="0" hangingPunct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4294967295"/>
          </p:nvPr>
        </p:nvSpPr>
        <p:spPr>
          <a:xfrm>
            <a:off x="428596" y="714357"/>
            <a:ext cx="7801004" cy="561024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учащихся в подготовительном и 1 классе устанавливаются в течение года дополнительные недельные каникулы.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Обучение в подготовительном (0) классе является обязательным и имеет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пропедевтико-диагностическую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направленность, которая позволяет обеспечить: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у учащихся физической, социально-личностной, коммуникативной и интеллектуальной готовности к освоению АООП;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у учащихся готовности к участию в систематических учебных занятиях, в разных формах группового и индивидуального взаимодействия с учителем и одноклассниками в урочное и внеурочное время;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обогащение знаний детей о социальном и природном мире, опыта в доступных видах детской деятельности (рисование, лепка, аппликация, ручной труд, игра и др.);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уточнение варианта АООП на основании текущей и итоговой оценки достижения учащимися планируемых результатов.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Назначение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Стандарта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 </a:t>
            </a:r>
            <a:endParaRPr lang="ru-RU" sz="2400" dirty="0"/>
          </a:p>
          <a:p>
            <a:pPr lvl="0" hangingPunc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Стандарт общего образования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учащихся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умственной отсталостью обеспечивает формирование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личности с учетом их особых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образовательных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потребностей,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основе развития индивидуальных способностей,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положительной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мотивации и базовых умений учебной деятельности (овладение чтением, письмом, счетом и т.д.),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также простейшими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навыками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самоконтроля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культурой поведения и речи, основами личной гигиены и здорового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жизни 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+mn-lt"/>
              </a:rPr>
              <a:t>Стандарт направлен на обеспечение:</a:t>
            </a:r>
            <a:endParaRPr lang="ru-RU" sz="36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>
            <a:normAutofit fontScale="85000" lnSpcReduction="10000"/>
          </a:bodyPr>
          <a:lstStyle/>
          <a:p>
            <a:pPr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равных возможностей получения качественного общего образования учащимися с умственной отсталостью;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государственных гарантий качества образования учащихся с умственной отсталостью 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нравственного  развития  учащихся  с  умственной  отсталостью,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формирование основ их гражданской идентичности;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учет возрастных, типологических и индивидуальных особенностей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учающихся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 умственной отсталостью, а также их особых образовательных потребностей;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вариативность  основных  образовательных  программ,  дифференцированно учитывающих специфические образовательные потребности разных групп учащихся с умственной отсталостью.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hangingPunct="0"/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 ВАРИАНТЫ АДАПТИРОВАННЫХ ОСНОВНЫХ ОБРАЗОВАТЕЛЬНЫХ ПРОГРАММ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ДЛЯ УЧАЩИХСЯ С УМСТВЕННОЙ ОТСТАЛОСТЬЮ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401080" cy="4389120"/>
          </a:xfrm>
        </p:spPr>
        <p:txBody>
          <a:bodyPr>
            <a:normAutofit/>
          </a:bodyPr>
          <a:lstStyle/>
          <a:p>
            <a:pPr hangingPunct="0">
              <a:buNone/>
            </a:pPr>
            <a:r>
              <a:rPr lang="ru-RU" dirty="0" smtClean="0"/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Адаптированная основная программа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представляет собой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комплекс следующих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характеристик образования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hangingPunc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-объем;</a:t>
            </a:r>
          </a:p>
          <a:p>
            <a:pPr hangingPunc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-содержание; </a:t>
            </a:r>
          </a:p>
          <a:p>
            <a:pPr hangingPunc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-планируемые результаты; </a:t>
            </a:r>
          </a:p>
          <a:p>
            <a:pPr hangingPunc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-организационно-педагогические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условия,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которые представлены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виде учебного плана, календарного учебного графика, рабочих программ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учебных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предметов, иных компонентов, а также оценочных и методических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ериалов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165</TotalTime>
  <Words>641</Words>
  <Application>Microsoft Office PowerPoint</Application>
  <PresentationFormat>Экран (4:3)</PresentationFormat>
  <Paragraphs>95</Paragraphs>
  <Slides>17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ФЕДЕРАЛЬНЫЙ ГОСУДАРСТВЕННЫЙ ОБРАЗОВАТЕЛЬНЫЙ СТАНДАРТ ДЛЯ УМСТВЕННО ОТСТАЛЫХ ОБУЧАЮЩИХСЯ</vt:lpstr>
      <vt:lpstr>Нормативные документы для разработки АООП</vt:lpstr>
      <vt:lpstr>              Общая характеристика Стандарта Назначение Стандарта</vt:lpstr>
      <vt:lpstr>Слайд 4</vt:lpstr>
      <vt:lpstr>Слайд 5</vt:lpstr>
      <vt:lpstr>Слайд 6</vt:lpstr>
      <vt:lpstr>Назначение Стандарта  </vt:lpstr>
      <vt:lpstr>Стандарт направлен на обеспечение:</vt:lpstr>
      <vt:lpstr>    ВАРИАНТЫ АДАПТИРОВАННЫХ ОСНОВНЫХ ОБРАЗОВАТЕЛЬНЫХ ПРОГРАММ  ДЛЯ УЧАЩИХСЯ С УМСТВЕННОЙ ОТСТАЛОСТЬЮ</vt:lpstr>
      <vt:lpstr>Слайд 10</vt:lpstr>
      <vt:lpstr>Слайд 11</vt:lpstr>
      <vt:lpstr>Слайд 12</vt:lpstr>
      <vt:lpstr>      АООП общего образования для                                                              учащихся с умственной отсталостью содержит:</vt:lpstr>
      <vt:lpstr>Слайд 14</vt:lpstr>
      <vt:lpstr>Слайд 15</vt:lpstr>
      <vt:lpstr>Кадровые условия реализации АООП общего образования учащихся с умственной отсталостью</vt:lpstr>
      <vt:lpstr>Спасибо за внимание!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ФЕДЕРАЛЬНЫЙ ГОСУДАРСТВЕННЫЙ ОБРАЗОВАТЕЛЬНЫЙ СТАНДАРТ ДЛЯ УМСТВЕННО ОТСТАЛЫХ ОБУЧАЮЩИХСЯ</dc:title>
  <dc:creator>Дмитрий</dc:creator>
  <cp:lastModifiedBy>Дмитрий</cp:lastModifiedBy>
  <cp:revision>18</cp:revision>
  <dcterms:created xsi:type="dcterms:W3CDTF">2014-11-06T13:53:46Z</dcterms:created>
  <dcterms:modified xsi:type="dcterms:W3CDTF">2014-11-06T16:59:29Z</dcterms:modified>
</cp:coreProperties>
</file>