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23"/>
  </p:notesMasterIdLst>
  <p:sldIdLst>
    <p:sldId id="256" r:id="rId2"/>
    <p:sldId id="262" r:id="rId3"/>
    <p:sldId id="265" r:id="rId4"/>
    <p:sldId id="266" r:id="rId5"/>
    <p:sldId id="267" r:id="rId6"/>
    <p:sldId id="268" r:id="rId7"/>
    <p:sldId id="269" r:id="rId8"/>
    <p:sldId id="263" r:id="rId9"/>
    <p:sldId id="258" r:id="rId10"/>
    <p:sldId id="261" r:id="rId11"/>
    <p:sldId id="259" r:id="rId12"/>
    <p:sldId id="264" r:id="rId13"/>
    <p:sldId id="276" r:id="rId14"/>
    <p:sldId id="277" r:id="rId15"/>
    <p:sldId id="270" r:id="rId16"/>
    <p:sldId id="271" r:id="rId17"/>
    <p:sldId id="272" r:id="rId18"/>
    <p:sldId id="273" r:id="rId19"/>
    <p:sldId id="274" r:id="rId20"/>
    <p:sldId id="275" r:id="rId21"/>
    <p:sldId id="278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1" d="100"/>
          <a:sy n="71" d="100"/>
        </p:scale>
        <p:origin x="-2784" y="-10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57F697-8050-4429-8977-A7ED3ED86A0D}" type="datetimeFigureOut">
              <a:rPr lang="ru-RU" smtClean="0"/>
              <a:t>27.01.2018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FD3A11-66F1-44E5-BF71-D7EE01CE21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2993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D3A11-66F1-44E5-BF71-D7EE01CE2165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1337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6C81333E-D68B-4FAE-B0D8-EE5E5BA73592}" type="datetimeFigureOut">
              <a:rPr lang="ru-RU" smtClean="0"/>
              <a:t>27.01.2018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033418D5-6489-4390-8905-466A5819076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C81333E-D68B-4FAE-B0D8-EE5E5BA73592}" type="datetimeFigureOut">
              <a:rPr lang="ru-RU" smtClean="0"/>
              <a:t>27.01.2018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33418D5-6489-4390-8905-466A5819076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C81333E-D68B-4FAE-B0D8-EE5E5BA73592}" type="datetimeFigureOut">
              <a:rPr lang="ru-RU" smtClean="0"/>
              <a:t>27.01.2018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33418D5-6489-4390-8905-466A5819076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C81333E-D68B-4FAE-B0D8-EE5E5BA73592}" type="datetimeFigureOut">
              <a:rPr lang="ru-RU" smtClean="0"/>
              <a:t>27.01.2018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33418D5-6489-4390-8905-466A5819076E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C81333E-D68B-4FAE-B0D8-EE5E5BA73592}" type="datetimeFigureOut">
              <a:rPr lang="ru-RU" smtClean="0"/>
              <a:t>27.01.2018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33418D5-6489-4390-8905-466A5819076E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C81333E-D68B-4FAE-B0D8-EE5E5BA73592}" type="datetimeFigureOut">
              <a:rPr lang="ru-RU" smtClean="0"/>
              <a:t>27.01.2018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33418D5-6489-4390-8905-466A5819076E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C81333E-D68B-4FAE-B0D8-EE5E5BA73592}" type="datetimeFigureOut">
              <a:rPr lang="ru-RU" smtClean="0"/>
              <a:t>27.01.2018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33418D5-6489-4390-8905-466A5819076E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C81333E-D68B-4FAE-B0D8-EE5E5BA73592}" type="datetimeFigureOut">
              <a:rPr lang="ru-RU" smtClean="0"/>
              <a:t>27.01.2018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33418D5-6489-4390-8905-466A5819076E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C81333E-D68B-4FAE-B0D8-EE5E5BA73592}" type="datetimeFigureOut">
              <a:rPr lang="ru-RU" smtClean="0"/>
              <a:t>27.01.2018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33418D5-6489-4390-8905-466A5819076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6C81333E-D68B-4FAE-B0D8-EE5E5BA73592}" type="datetimeFigureOut">
              <a:rPr lang="ru-RU" smtClean="0"/>
              <a:t>27.01.2018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33418D5-6489-4390-8905-466A5819076E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6C81333E-D68B-4FAE-B0D8-EE5E5BA73592}" type="datetimeFigureOut">
              <a:rPr lang="ru-RU" smtClean="0"/>
              <a:t>27.01.2018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033418D5-6489-4390-8905-466A5819076E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6C81333E-D68B-4FAE-B0D8-EE5E5BA73592}" type="datetimeFigureOut">
              <a:rPr lang="ru-RU" smtClean="0"/>
              <a:t>27.01.2018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033418D5-6489-4390-8905-466A5819076E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2060848"/>
            <a:ext cx="7772400" cy="1829761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rgbClr val="46464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solidFill>
                  <a:srgbClr val="46464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46464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МКДОУ АГО «</a:t>
            </a:r>
            <a:r>
              <a:rPr lang="ru-RU" sz="2400" dirty="0" err="1" smtClean="0">
                <a:solidFill>
                  <a:srgbClr val="46464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Ачитский</a:t>
            </a:r>
            <a:r>
              <a:rPr lang="ru-RU" sz="2400" dirty="0" smtClean="0">
                <a:solidFill>
                  <a:srgbClr val="46464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детский сад «Улыбка» – </a:t>
            </a:r>
            <a:br>
              <a:rPr lang="ru-RU" sz="2400" dirty="0" smtClean="0">
                <a:solidFill>
                  <a:srgbClr val="46464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46464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филиал «Уфимский детский сад «Радуга»</a:t>
            </a:r>
            <a:br>
              <a:rPr lang="ru-RU" sz="2400" dirty="0" smtClean="0">
                <a:solidFill>
                  <a:srgbClr val="46464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46464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rgbClr val="46464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46464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Тематическая неделя </a:t>
            </a:r>
            <a:r>
              <a:rPr lang="en-US" sz="3200" dirty="0">
                <a:solidFill>
                  <a:srgbClr val="46464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solidFill>
                  <a:srgbClr val="46464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«Дети и труд – рядом идут»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200" dirty="0" smtClean="0">
                <a:solidFill>
                  <a:srgbClr val="46464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15.01</a:t>
            </a:r>
            <a:r>
              <a:rPr lang="ru-RU" sz="3200" dirty="0">
                <a:solidFill>
                  <a:srgbClr val="46464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– 19.01.2018 г</a:t>
            </a:r>
            <a:r>
              <a:rPr lang="ru-RU" sz="3200" dirty="0" smtClean="0">
                <a:solidFill>
                  <a:srgbClr val="46464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dirty="0" smtClean="0">
                <a:solidFill>
                  <a:srgbClr val="46464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3200" dirty="0">
                <a:solidFill>
                  <a:srgbClr val="46464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rgbClr val="46464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9552" y="4077072"/>
            <a:ext cx="7772400" cy="119970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491880" y="6196662"/>
            <a:ext cx="2794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</a:t>
            </a:r>
            <a:r>
              <a:rPr lang="ru-RU" smtClean="0"/>
              <a:t>. </a:t>
            </a:r>
            <a:r>
              <a:rPr lang="ru-RU" dirty="0" smtClean="0"/>
              <a:t>Уфимский 2018 год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5175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512168"/>
          </a:xfrm>
        </p:spPr>
        <p:txBody>
          <a:bodyPr>
            <a:noAutofit/>
          </a:bodyPr>
          <a:lstStyle/>
          <a:p>
            <a:pPr algn="ctr"/>
            <a:r>
              <a:rPr lang="ru-RU" sz="3600" dirty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«Чистые игрушки</a:t>
            </a:r>
            <a:r>
              <a:rPr lang="ru-RU" sz="3600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»  </a:t>
            </a:r>
            <a:br>
              <a:rPr lang="ru-RU" sz="3600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36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Поручение– </a:t>
            </a:r>
            <a:r>
              <a:rPr lang="ru-RU" sz="3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мытье </a:t>
            </a:r>
            <a:r>
              <a:rPr lang="ru-RU" sz="36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игрушек</a:t>
            </a:r>
            <a:br>
              <a:rPr lang="ru-RU" sz="36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младшая группа</a:t>
            </a:r>
            <a:r>
              <a:rPr lang="ru-RU" sz="3600" dirty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3600" dirty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User\Desktop\Camera\Новая папка\P_20180112_16045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7" r="3961"/>
          <a:stretch/>
        </p:blipFill>
        <p:spPr bwMode="auto">
          <a:xfrm>
            <a:off x="467544" y="2204864"/>
            <a:ext cx="4392488" cy="35142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3" t="5710" r="4717"/>
          <a:stretch/>
        </p:blipFill>
        <p:spPr bwMode="auto">
          <a:xfrm>
            <a:off x="5168640" y="4221088"/>
            <a:ext cx="3711378" cy="23114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48640" y="1916832"/>
            <a:ext cx="3711379" cy="1944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75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Camera\P_20180109_1008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2132856"/>
            <a:ext cx="8208912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4400" dirty="0">
                <a:effectLst/>
                <a:latin typeface="Times New Roman"/>
                <a:ea typeface="Calibri"/>
                <a:cs typeface="Times New Roman"/>
              </a:rPr>
              <a:t>Трудовая деятельность на воздухе - строим </a:t>
            </a:r>
            <a:r>
              <a:rPr lang="ru-RU" sz="4400" dirty="0" smtClean="0">
                <a:effectLst/>
                <a:latin typeface="Times New Roman"/>
                <a:ea typeface="Calibri"/>
                <a:cs typeface="Times New Roman"/>
              </a:rPr>
              <a:t>горку</a:t>
            </a:r>
            <a:br>
              <a:rPr lang="ru-RU" sz="4400" dirty="0" smtClean="0">
                <a:effectLst/>
                <a:latin typeface="Times New Roman"/>
                <a:ea typeface="Calibri"/>
                <a:cs typeface="Times New Roman"/>
              </a:rPr>
            </a:br>
            <a:r>
              <a:rPr lang="ru-RU" sz="31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младшая группа</a:t>
            </a:r>
            <a:endParaRPr lang="ru-RU" sz="32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00411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Autofit/>
          </a:bodyPr>
          <a:lstStyle/>
          <a:p>
            <a:pPr lvl="0" algn="ctr">
              <a:lnSpc>
                <a:spcPct val="115000"/>
              </a:lnSpc>
              <a:spcBef>
                <a:spcPts val="0"/>
              </a:spcBef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400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Мамины помощники</a:t>
            </a:r>
            <a:r>
              <a:rPr lang="ru-RU" sz="2400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»</a:t>
            </a:r>
            <a:br>
              <a:rPr lang="ru-RU" sz="2400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400" b="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беседа </a:t>
            </a:r>
            <a:r>
              <a:rPr lang="ru-RU" sz="2400" b="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 труде мамы; совместная трудовая деятельность - влажная уборка </a:t>
            </a:r>
            <a:r>
              <a:rPr lang="ru-RU" sz="2400" b="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помещения</a:t>
            </a:r>
            <a:br>
              <a:rPr lang="ru-RU" sz="2400" b="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младшая группа</a:t>
            </a:r>
            <a:r>
              <a:rPr lang="ru-RU" sz="2400" b="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400" b="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endParaRPr lang="ru-RU" sz="2400" dirty="0"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4" name="Picture 6" descr="C:\Users\User\Desktop\Camera\Новая папка\P_20180115_09383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1"/>
          <a:stretch/>
        </p:blipFill>
        <p:spPr bwMode="auto">
          <a:xfrm>
            <a:off x="467544" y="2204864"/>
            <a:ext cx="4092972" cy="29381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4" name="Picture 2" descr="C:\Users\User\Desktop\Camera\Новая папка\P_20180115_0938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4771583" y="2852936"/>
            <a:ext cx="4032448" cy="2952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477161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132856"/>
            <a:ext cx="4392488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НОД по трудовому воспитанию «Чистые игрушки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средняя группа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140968"/>
            <a:ext cx="4392488" cy="3507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0016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Помогли Мишутке вымыть игрушки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Средняя группа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3" y="1481138"/>
            <a:ext cx="8046154" cy="4525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5234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2" y="1481138"/>
            <a:ext cx="6034616" cy="4525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Хозяйственно-бытовой труд – дежурство по столовой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старшая группа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25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2132856"/>
            <a:ext cx="4392488" cy="3604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effectLst/>
                <a:latin typeface="Times New Roman"/>
                <a:ea typeface="Calibri"/>
                <a:cs typeface="Times New Roman"/>
              </a:rPr>
              <a:t/>
            </a:r>
            <a:br>
              <a:rPr lang="ru-RU" sz="3600" dirty="0" smtClean="0">
                <a:effectLst/>
                <a:latin typeface="Times New Roman"/>
                <a:ea typeface="Calibri"/>
                <a:cs typeface="Times New Roman"/>
              </a:rPr>
            </a:br>
            <a:r>
              <a:rPr lang="ru-RU" sz="3600" dirty="0" smtClean="0">
                <a:effectLst/>
                <a:latin typeface="Times New Roman"/>
                <a:ea typeface="Calibri"/>
                <a:cs typeface="Times New Roman"/>
              </a:rPr>
              <a:t>Трудовая </a:t>
            </a:r>
            <a:r>
              <a:rPr lang="ru-RU" sz="3600" dirty="0">
                <a:effectLst/>
                <a:latin typeface="Times New Roman"/>
                <a:ea typeface="Calibri"/>
                <a:cs typeface="Times New Roman"/>
              </a:rPr>
              <a:t>деятельность на воздухе - строим </a:t>
            </a:r>
            <a:r>
              <a:rPr lang="ru-RU" sz="3600" dirty="0" smtClean="0">
                <a:effectLst/>
                <a:latin typeface="Times New Roman"/>
                <a:ea typeface="Calibri"/>
                <a:cs typeface="Times New Roman"/>
              </a:rPr>
              <a:t>лабиринт</a:t>
            </a:r>
            <a:br>
              <a:rPr lang="ru-RU" sz="3600" dirty="0" smtClean="0">
                <a:effectLst/>
                <a:latin typeface="Times New Roman"/>
                <a:ea typeface="Calibri"/>
                <a:cs typeface="Times New Roman"/>
              </a:rPr>
            </a:br>
            <a:r>
              <a:rPr lang="ru-RU" sz="2400" dirty="0" smtClean="0">
                <a:effectLst/>
                <a:latin typeface="Times New Roman"/>
                <a:ea typeface="Calibri"/>
                <a:cs typeface="Times New Roman"/>
              </a:rPr>
              <a:t>старшая группа</a:t>
            </a:r>
            <a:r>
              <a:rPr lang="ru-RU" sz="3600" dirty="0">
                <a:effectLst/>
                <a:latin typeface="Times New Roman"/>
                <a:ea typeface="Calibri"/>
                <a:cs typeface="Times New Roman"/>
              </a:rPr>
              <a:t/>
            </a:r>
            <a:br>
              <a:rPr lang="ru-RU" sz="3600" dirty="0">
                <a:effectLst/>
                <a:latin typeface="Times New Roman"/>
                <a:ea typeface="Calibri"/>
                <a:cs typeface="Times New Roman"/>
              </a:rPr>
            </a:b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420888"/>
            <a:ext cx="4536504" cy="4155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3272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132856"/>
            <a:ext cx="4680520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Учимся пришивать пуговицы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старшая группа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556792"/>
            <a:ext cx="3795886" cy="4941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8843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Хозяйственно-бытовой труд. Ухаживаем за растениями. 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Подготовительная группа</a:t>
            </a:r>
            <a:endParaRPr lang="ru-RU" sz="27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4536504" cy="25959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412776"/>
            <a:ext cx="3955631" cy="32413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17439" y="4099383"/>
            <a:ext cx="2852938" cy="2664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715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Хозяйственно-бытовой труд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. Заправляем кровати после сна.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Подготовительная группа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44523" y="1880832"/>
            <a:ext cx="4392486" cy="3600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76056" y="2040768"/>
            <a:ext cx="5013176" cy="4189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40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1340768"/>
            <a:ext cx="8352928" cy="4896544"/>
          </a:xfrm>
        </p:spPr>
        <p:txBody>
          <a:bodyPr>
            <a:normAutofit fontScale="62500" lnSpcReduction="20000"/>
          </a:bodyPr>
          <a:lstStyle/>
          <a:p>
            <a:pPr marL="0" indent="4500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/>
              <a:t>Трудовая деятельность оказывает положительное влияние на физическое развитие детей. Особенно полно это проявляется в ситуации, когда ребенок трудится на свежем воздухе. Труд позволяет развить </a:t>
            </a:r>
            <a:r>
              <a:rPr lang="ru-RU" dirty="0" smtClean="0"/>
              <a:t>интеллектуальные и физические способности, а также воспитать </a:t>
            </a:r>
            <a:r>
              <a:rPr lang="ru-RU" dirty="0"/>
              <a:t>нравственность в </a:t>
            </a:r>
            <a:r>
              <a:rPr lang="ru-RU" dirty="0" smtClean="0"/>
              <a:t>ребенке. Труд способствует </a:t>
            </a:r>
            <a:r>
              <a:rPr lang="ru-RU" dirty="0"/>
              <a:t>повышению самооценки ребенка, благодаря чему малыш чувствует себя полезным и нужным обществу. </a:t>
            </a:r>
            <a:r>
              <a:rPr lang="ru-RU" dirty="0" smtClean="0"/>
              <a:t>Трудясь, ребенок понимает, что вносит </a:t>
            </a:r>
            <a:r>
              <a:rPr lang="ru-RU" dirty="0"/>
              <a:t>свой вклад во что-то общее, </a:t>
            </a:r>
            <a:r>
              <a:rPr lang="ru-RU" dirty="0" smtClean="0"/>
              <a:t>радуется полученному результату.</a:t>
            </a:r>
            <a:r>
              <a:rPr lang="ru-RU" dirty="0"/>
              <a:t> </a:t>
            </a:r>
            <a:endParaRPr lang="ru-RU" dirty="0" smtClean="0"/>
          </a:p>
          <a:p>
            <a:pPr marL="0" indent="45000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/>
              <a:t>Трудовое </a:t>
            </a:r>
            <a:r>
              <a:rPr lang="ru-RU" dirty="0"/>
              <a:t>воспитание является необходимым, важнейшим условием успешной подготовки детей </a:t>
            </a:r>
            <a:r>
              <a:rPr lang="ru-RU" dirty="0" smtClean="0"/>
              <a:t>к жизни в социуме. </a:t>
            </a:r>
            <a:r>
              <a:rPr lang="ru-RU" dirty="0"/>
              <a:t>Дети, воспитанные с ранних лет в труде, </a:t>
            </a:r>
            <a:r>
              <a:rPr lang="ru-RU" dirty="0" smtClean="0"/>
              <a:t>отличаются самостоятельностью</a:t>
            </a:r>
            <a:r>
              <a:rPr lang="ru-RU" dirty="0"/>
              <a:t>, организованностью, активностью, опрятностью, умением себя </a:t>
            </a:r>
            <a:r>
              <a:rPr lang="ru-RU" dirty="0" smtClean="0"/>
              <a:t>обслужить. Труд </a:t>
            </a:r>
            <a:r>
              <a:rPr lang="ru-RU" dirty="0"/>
              <a:t>это то, что развивает маленького человека, поддерживает его, помогает ему самоутвердиться</a:t>
            </a:r>
            <a:r>
              <a:rPr lang="ru-RU" dirty="0" smtClean="0"/>
              <a:t>. Трудовое воспитание в детском саду должно быть одним из ведущих направлений. </a:t>
            </a:r>
            <a:endParaRPr lang="ru-RU" dirty="0"/>
          </a:p>
          <a:p>
            <a:pPr marL="0" indent="450000" algn="just">
              <a:lnSpc>
                <a:spcPct val="120000"/>
              </a:lnSpc>
              <a:spcBef>
                <a:spcPts val="0"/>
              </a:spcBef>
              <a:buNone/>
            </a:pPr>
            <a:endParaRPr lang="ru-RU" dirty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1143000"/>
          </a:xfrm>
        </p:spPr>
        <p:txBody>
          <a:bodyPr>
            <a:normAutofit/>
          </a:bodyPr>
          <a:lstStyle/>
          <a:p>
            <a:pPr algn="ctr"/>
            <a:r>
              <a:rPr lang="ru-RU" sz="36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Трудовая </a:t>
            </a:r>
            <a:r>
              <a:rPr lang="ru-RU" sz="3600" i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дошкольников</a:t>
            </a:r>
            <a:endParaRPr lang="ru-RU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569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Формирование представлений о труде взрослых. Знакомимся с трудом стеклодувов.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Подготовительная группа.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 descr="C:\Users\1\Desktop\фото стеклодувы\20180119_092616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3"/>
            <a:ext cx="4697914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1\Desktop\фото стеклодувы\20180119_09255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628801"/>
            <a:ext cx="4032448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1\Desktop\фото стеклодувы\20180119_09290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296" y="3717032"/>
            <a:ext cx="3600400" cy="2924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6242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75656" y="1884276"/>
            <a:ext cx="69127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619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>
                <a:effectLst/>
                <a:latin typeface="Times New Roman" pitchFamily="18" charset="0"/>
                <a:cs typeface="Times New Roman" pitchFamily="18" charset="0"/>
              </a:rPr>
              <a:t>Самообслуживание</a:t>
            </a:r>
            <a:br>
              <a:rPr lang="ru-RU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effectLst/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2400" dirty="0" smtClean="0">
                <a:effectLst/>
                <a:latin typeface="Times New Roman" pitchFamily="18" charset="0"/>
                <a:cs typeface="Times New Roman" pitchFamily="18" charset="0"/>
              </a:rPr>
              <a:t>группа раннего возраста</a:t>
            </a:r>
            <a:endParaRPr lang="ru-RU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4849" y="2323484"/>
            <a:ext cx="4268531" cy="31270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988840"/>
            <a:ext cx="4608512" cy="40324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566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Всё умеем сами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группа раннего возраста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88840"/>
            <a:ext cx="4104456" cy="43961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54152" y="2087016"/>
            <a:ext cx="4320480" cy="38360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300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464" y="2204864"/>
            <a:ext cx="4563644" cy="3953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Поможем убрать снег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группа раннего возраста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204864"/>
            <a:ext cx="4211960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6810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700808"/>
            <a:ext cx="2545853" cy="4525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Поможем пернатым друзьям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группа раннего возраста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276872"/>
            <a:ext cx="4932040" cy="3939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70071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6" y="2435206"/>
            <a:ext cx="4392488" cy="3892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F"/>
              </a:rPr>
              <a:t/>
            </a:r>
            <a:br>
              <a:rPr lang="ru-RU" sz="32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F"/>
              </a:rPr>
            </a:br>
            <a:r>
              <a:rPr lang="ru-RU" sz="32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F"/>
              </a:rPr>
              <a:t>Поручения: убираем  </a:t>
            </a:r>
            <a:r>
              <a:rPr lang="ru-RU" sz="32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F"/>
              </a:rPr>
              <a:t>строительный материал после </a:t>
            </a:r>
            <a:r>
              <a:rPr lang="ru-RU" sz="32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F"/>
              </a:rPr>
              <a:t>игры, протираем столы от пыли.  </a:t>
            </a:r>
            <a:r>
              <a:rPr lang="en-US" sz="24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F"/>
              </a:rPr>
              <a:t>II</a:t>
            </a:r>
            <a:r>
              <a:rPr lang="ru-RU" sz="24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F"/>
              </a:rPr>
              <a:t> группа раннего возраста</a:t>
            </a:r>
            <a:r>
              <a:rPr lang="ru-RU" sz="3200" kern="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SimSun"/>
                <a:cs typeface="F"/>
              </a:rPr>
              <a:t/>
            </a:r>
            <a:br>
              <a:rPr lang="ru-RU" sz="3200" kern="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SimSun"/>
                <a:cs typeface="F"/>
              </a:rPr>
            </a:b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20888"/>
            <a:ext cx="4392488" cy="4299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5078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548680"/>
            <a:ext cx="8208912" cy="121500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</a:t>
            </a:r>
            <a:r>
              <a:rPr lang="ru-RU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Чистые тарелки</a:t>
            </a:r>
            <a:r>
              <a:rPr lang="ru-RU" sz="3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»</a:t>
            </a:r>
            <a:br>
              <a:rPr lang="ru-RU" sz="3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3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Поручение – мытье детской </a:t>
            </a:r>
            <a:r>
              <a:rPr lang="ru-RU" sz="3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посуды</a:t>
            </a:r>
            <a:r>
              <a:rPr lang="en-US" sz="3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en-US" sz="3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31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младшая группа</a:t>
            </a:r>
            <a:r>
              <a:rPr lang="ru-RU" sz="3100" dirty="0">
                <a:solidFill>
                  <a:schemeClr val="tx1"/>
                </a:solidFill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3100" dirty="0">
                <a:solidFill>
                  <a:schemeClr val="tx1"/>
                </a:solidFill>
                <a:effectLst/>
                <a:latin typeface="Calibri"/>
                <a:ea typeface="Calibri"/>
                <a:cs typeface="Times New Roman"/>
              </a:rPr>
            </a:br>
            <a:r>
              <a:rPr lang="ru-RU" sz="3200" dirty="0">
                <a:solidFill>
                  <a:schemeClr val="tx1"/>
                </a:solidFill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3200" dirty="0">
                <a:solidFill>
                  <a:schemeClr val="tx1"/>
                </a:solidFill>
                <a:effectLst/>
                <a:latin typeface="Calibri"/>
                <a:ea typeface="Calibri"/>
                <a:cs typeface="Times New Roman"/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7" name="Picture 3" descr="C:\Users\User\Desktop\Camera\Новая папка\P_20180115_09441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370893"/>
            <a:ext cx="3147954" cy="44943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3"/>
          <a:stretch/>
        </p:blipFill>
        <p:spPr bwMode="auto">
          <a:xfrm>
            <a:off x="1331640" y="1276146"/>
            <a:ext cx="3315597" cy="46838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365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Camera\P_20171215_1026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8" y="2060848"/>
            <a:ext cx="8208912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92696"/>
            <a:ext cx="8229600" cy="566936"/>
          </a:xfrm>
        </p:spPr>
        <p:txBody>
          <a:bodyPr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600" dirty="0">
                <a:effectLst/>
                <a:latin typeface="Times New Roman"/>
                <a:ea typeface="Calibri"/>
                <a:cs typeface="Times New Roman"/>
              </a:rPr>
              <a:t>Трудовая деятельность на воздухе – очищаем веранду от </a:t>
            </a:r>
            <a:r>
              <a:rPr lang="ru-RU" sz="3600" dirty="0" smtClean="0">
                <a:effectLst/>
                <a:latin typeface="Times New Roman"/>
                <a:ea typeface="Calibri"/>
                <a:cs typeface="Times New Roman"/>
              </a:rPr>
              <a:t>снега</a:t>
            </a:r>
            <a:br>
              <a:rPr lang="ru-RU" sz="3600" dirty="0" smtClean="0">
                <a:effectLst/>
                <a:latin typeface="Times New Roman"/>
                <a:ea typeface="Calibri"/>
                <a:cs typeface="Times New Roman"/>
              </a:rPr>
            </a:br>
            <a:r>
              <a:rPr lang="ru-RU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младшая группа</a:t>
            </a:r>
            <a:endParaRPr lang="ru-RU" sz="24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8971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211</TotalTime>
  <Words>238</Words>
  <Application>Microsoft Office PowerPoint</Application>
  <PresentationFormat>Экран (4:3)</PresentationFormat>
  <Paragraphs>25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Открытая</vt:lpstr>
      <vt:lpstr> МКДОУ АГО «Ачитский детский сад «Улыбка» –  филиал «Уфимский детский сад «Радуга»  Тематическая неделя  «Дети и труд – рядом идут» (15.01. – 19.01.2018 г.) </vt:lpstr>
      <vt:lpstr>Трудовая деятельность дошкольников</vt:lpstr>
      <vt:lpstr>Самообслуживание I группа раннего возраста</vt:lpstr>
      <vt:lpstr>Всё умеем сами I группа раннего возраста</vt:lpstr>
      <vt:lpstr>Поможем убрать снег I группа раннего возраста</vt:lpstr>
      <vt:lpstr>Поможем пернатым друзьям I группа раннего возраста</vt:lpstr>
      <vt:lpstr> Поручения: убираем  строительный материал после игры, протираем столы от пыли.  II группа раннего возраста </vt:lpstr>
      <vt:lpstr>«Чистые тарелки» Поручение – мытье детской посуды младшая группа  </vt:lpstr>
      <vt:lpstr>Трудовая деятельность на воздухе – очищаем веранду от снега младшая группа</vt:lpstr>
      <vt:lpstr>«Чистые игрушки»   Поручение– мытье игрушек младшая группа </vt:lpstr>
      <vt:lpstr>Трудовая деятельность на воздухе - строим горку младшая группа</vt:lpstr>
      <vt:lpstr> «Мамины помощники» беседа о труде мамы; совместная трудовая деятельность - влажная уборка помещения младшая группа </vt:lpstr>
      <vt:lpstr>НОД по трудовому воспитанию «Чистые игрушки» средняя группа </vt:lpstr>
      <vt:lpstr>Помогли Мишутке вымыть игрушки Средняя группа</vt:lpstr>
      <vt:lpstr>Хозяйственно-бытовой труд – дежурство по столовой старшая группа</vt:lpstr>
      <vt:lpstr> Трудовая деятельность на воздухе - строим лабиринт старшая группа </vt:lpstr>
      <vt:lpstr>Учимся пришивать пуговицы старшая группа</vt:lpstr>
      <vt:lpstr>Хозяйственно-бытовой труд. Ухаживаем за растениями. Подготовительная группа</vt:lpstr>
      <vt:lpstr>Хозяйственно-бытовой труд. Заправляем кровати после сна. Подготовительная группа</vt:lpstr>
      <vt:lpstr>Формирование представлений о труде взрослых. Знакомимся с трудом стеклодувов. Подготовительная группа.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Admin</cp:lastModifiedBy>
  <cp:revision>20</cp:revision>
  <dcterms:created xsi:type="dcterms:W3CDTF">2018-01-16T16:19:12Z</dcterms:created>
  <dcterms:modified xsi:type="dcterms:W3CDTF">2018-01-27T22:21:27Z</dcterms:modified>
</cp:coreProperties>
</file>