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notesMasterIdLst>
    <p:notesMasterId r:id="rId30"/>
  </p:notesMasterIdLst>
  <p:sldIdLst>
    <p:sldId id="256" r:id="rId2"/>
    <p:sldId id="257" r:id="rId3"/>
    <p:sldId id="380" r:id="rId4"/>
    <p:sldId id="379" r:id="rId5"/>
    <p:sldId id="296" r:id="rId6"/>
    <p:sldId id="388" r:id="rId7"/>
    <p:sldId id="356" r:id="rId8"/>
    <p:sldId id="384" r:id="rId9"/>
    <p:sldId id="364" r:id="rId10"/>
    <p:sldId id="378" r:id="rId11"/>
    <p:sldId id="351" r:id="rId12"/>
    <p:sldId id="366" r:id="rId13"/>
    <p:sldId id="386" r:id="rId14"/>
    <p:sldId id="368" r:id="rId15"/>
    <p:sldId id="385" r:id="rId16"/>
    <p:sldId id="344" r:id="rId17"/>
    <p:sldId id="382" r:id="rId18"/>
    <p:sldId id="369" r:id="rId19"/>
    <p:sldId id="381" r:id="rId20"/>
    <p:sldId id="370" r:id="rId21"/>
    <p:sldId id="383" r:id="rId22"/>
    <p:sldId id="300" r:id="rId23"/>
    <p:sldId id="387" r:id="rId24"/>
    <p:sldId id="348" r:id="rId25"/>
    <p:sldId id="324" r:id="rId26"/>
    <p:sldId id="389" r:id="rId27"/>
    <p:sldId id="341" r:id="rId28"/>
    <p:sldId id="283" r:id="rId29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  <a:srgbClr val="0033CC"/>
    <a:srgbClr val="0033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1" autoAdjust="0"/>
    <p:restoredTop sz="92007" autoAdjust="0"/>
  </p:normalViewPr>
  <p:slideViewPr>
    <p:cSldViewPr>
      <p:cViewPr>
        <p:scale>
          <a:sx n="64" d="100"/>
          <a:sy n="64" d="100"/>
        </p:scale>
        <p:origin x="-87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804" y="-78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BCE1F-C501-47AA-B575-359045B609E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01FA8-CA42-49E8-BBAB-BD19C9A3A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9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01FA8-CA42-49E8-BBAB-BD19C9A3A0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01FA8-CA42-49E8-BBAB-BD19C9A3A01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1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01FA8-CA42-49E8-BBAB-BD19C9A3A01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9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01FA8-CA42-49E8-BBAB-BD19C9A3A01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4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38C5FA-8E1C-4330-9B15-B66FCB8E65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9ED8D-5A2D-4049-A7CB-D0ACE92BECB6}" type="datetimeFigureOut">
              <a:rPr lang="fr-FR" smtClean="0"/>
              <a:pPr>
                <a:defRPr/>
              </a:pPr>
              <a:t>13/01/2016</a:t>
            </a:fld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1E438-CD62-4CCB-8251-78A13AD87E2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082AB-25ED-471E-B4E9-F95482323912}" type="datetimeFigureOut">
              <a:rPr lang="fr-FR" smtClean="0"/>
              <a:pPr>
                <a:defRPr/>
              </a:pPr>
              <a:t>13/01/2016</a:t>
            </a:fld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E66C9-C223-4043-862E-950025FC1A8E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C5FA-8E1C-4330-9B15-B66FCB8E65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C5FA-8E1C-4330-9B15-B66FCB8E65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47922-D242-49B5-BDCC-6B2A0C52AA3C}" type="datetimeFigureOut">
              <a:rPr lang="fr-FR" smtClean="0"/>
              <a:pPr>
                <a:defRPr/>
              </a:pPr>
              <a:t>13/01/2016</a:t>
            </a:fld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47044-EA6D-43CD-9722-A0359187A03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AFEF-4AA1-4F00-82A9-712989C790D2}" type="datetimeFigureOut">
              <a:rPr lang="ru-RU" smtClean="0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B13D0-8FE4-416F-AE9C-3CBE972B0A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1C16-7722-4E3F-BB2A-3C5E26CE7C3E}" type="datetimeFigureOut">
              <a:rPr lang="ru-RU" smtClean="0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4A04-9FE3-4659-83E6-E9D6BCD70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147E-7018-47C1-B872-11729085257C}" type="datetimeFigureOut">
              <a:rPr lang="fr-FR" smtClean="0"/>
              <a:pPr>
                <a:defRPr/>
              </a:pPr>
              <a:t>13/01/2016</a:t>
            </a:fld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6EA78-C8EA-4736-927A-478C73468EE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0059-4A52-4017-8287-CFA2B226B185}" type="datetimeFigureOut">
              <a:rPr lang="fr-FR" smtClean="0"/>
              <a:pPr>
                <a:defRPr/>
              </a:pPr>
              <a:t>13/01/2016</a:t>
            </a:fld>
            <a:endParaRPr lang="fr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789F-8A78-4212-91EB-A18D14924A3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BAC0-FA58-4448-A227-558955806D15}" type="datetimeFigureOut">
              <a:rPr lang="fr-FR" smtClean="0"/>
              <a:pPr>
                <a:defRPr/>
              </a:pPr>
              <a:t>13/01/2016</a:t>
            </a:fld>
            <a:endParaRPr lang="fr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FAA2-67AE-4C31-B803-7EF9D7CB8CFB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DD3BD-0467-45B9-8ADA-1ADACB5354D7}" type="datetimeFigureOut">
              <a:rPr lang="fr-FR" smtClean="0"/>
              <a:pPr>
                <a:defRPr/>
              </a:pPr>
              <a:t>13/01/2016</a:t>
            </a:fld>
            <a:endParaRPr lang="fr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145EA-F938-4C48-9411-62A9BA2D54F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7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7238C5FA-8E1C-4330-9B15-B66FCB8E65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9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685" y="4869160"/>
            <a:ext cx="444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– психолог:                Гладкова Юлия Вячеславовна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1260" y="6254155"/>
            <a:ext cx="240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Ачит, 2015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192" y="332656"/>
            <a:ext cx="807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Ачитского городского округа  «Ачитский детский сад «Улыбка»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71260" y="1927211"/>
            <a:ext cx="564921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АДАПТАЦИЯ </a:t>
            </a: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ДЕТЕЙ РАННЕГО ВОЗРАСТА       К УСЛОВИЯМ ДОО</a:t>
            </a:r>
            <a:endParaRPr lang="ru-RU" sz="2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2" y="1556792"/>
            <a:ext cx="3047644" cy="3078415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Юлия\Desktop\аттестация Гладковой Ю.В\2014 год\занятие №  Мячики 2015 год\IMG_0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8" y="3704984"/>
            <a:ext cx="22502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Юлия\Desktop\аттестация Гладковой Ю.В\2014 год\занятие №  Мячики 2015 год\IMG_0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12" y="958080"/>
            <a:ext cx="3244922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16" y="3704984"/>
            <a:ext cx="2266085" cy="28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Юлия\Desktop\аттестация Гладковой Ю.В\2014 год\занятие №  Мячики 2015 год\IMG_0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8" y="3758345"/>
            <a:ext cx="23343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ия\Desktop\аттестация Гладковой Ю.В\2014 год\занятие №  Мячики 2015 год\IMG_01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32" y="958081"/>
            <a:ext cx="358092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252366"/>
            <a:ext cx="52565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latin typeface="Segoe Script" pitchFamily="34" charset="0"/>
              </a:rPr>
              <a:t> </a:t>
            </a:r>
            <a:r>
              <a:rPr lang="ru-RU" sz="3200" b="1" dirty="0" smtClean="0">
                <a:latin typeface="Segoe Script" pitchFamily="34" charset="0"/>
              </a:rPr>
              <a:t>    «Мячики»</a:t>
            </a:r>
            <a:endParaRPr lang="ru-RU" sz="3200" b="1" dirty="0">
              <a:latin typeface="Segoe Script" pitchFamily="34" charset="0"/>
            </a:endParaRPr>
          </a:p>
        </p:txBody>
      </p:sp>
      <p:pic>
        <p:nvPicPr>
          <p:cNvPr id="8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3" y="70808"/>
            <a:ext cx="1076717" cy="8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476672"/>
            <a:ext cx="8136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Диагностика адаптации детей раннего возраста 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</a:t>
            </a:r>
            <a:r>
              <a:rPr lang="ru-RU" sz="2400" b="1" dirty="0" smtClean="0"/>
              <a:t>ровень адаптации детей раннего возраста</a:t>
            </a:r>
          </a:p>
          <a:p>
            <a:pPr algn="ctr"/>
            <a:r>
              <a:rPr lang="ru-RU" sz="2400" b="1" dirty="0" smtClean="0"/>
              <a:t> </a:t>
            </a:r>
          </a:p>
          <a:p>
            <a:pPr algn="ctr"/>
            <a:r>
              <a:rPr lang="ru-RU" sz="2400" b="1" u="sng" dirty="0" smtClean="0"/>
              <a:t>2013 – 2014 гг</a:t>
            </a:r>
            <a:r>
              <a:rPr lang="ru-RU" sz="2400" dirty="0" smtClean="0"/>
              <a:t>.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/>
              <a:t>Высокий – 67%     средний – 28 %     низкий – 5% 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b="1" u="sng" dirty="0" smtClean="0"/>
              <a:t>2014 – 2015 гг.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/>
              <a:t>Высокий – 70%      средний – 25%       низкий – 5%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63145"/>
              </p:ext>
            </p:extLst>
          </p:nvPr>
        </p:nvGraphicFramePr>
        <p:xfrm>
          <a:off x="251520" y="908721"/>
          <a:ext cx="8606760" cy="5497535"/>
        </p:xfrm>
        <a:graphic>
          <a:graphicData uri="http://schemas.openxmlformats.org/drawingml/2006/table">
            <a:tbl>
              <a:tblPr/>
              <a:tblGrid>
                <a:gridCol w="1204013"/>
                <a:gridCol w="4484619"/>
                <a:gridCol w="2918128"/>
              </a:tblGrid>
              <a:tr h="559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Когда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статьи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источника 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7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20.11.2014 г.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«Специалист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редкой профессии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Ачитская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общественно – политическая газета «Наш путь»      № 48 (8197) от 20.11.2014 года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09.02.2015 г.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«Кто такой психолог?»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Газета МКДОУ АГО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«Ачитский детский сад «Улыбка»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1 от 09.02.2015 года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09.03.2015 г.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Рубрика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«Советы психолога»: о длительности и об особенностях процесса адаптации детей раннего возраста к условиям ДОУ.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Газета МКДОУ АГО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«Ачитский детский сад «Улыбка»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2 от 09.03.2015 года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09.04.2015 г.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Рубрика «Советы психолога»: о подготовке ребенка  к поступлению в ДОУ.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Газета МКДОУ АГО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«Ачитский детский сад «Улыбка»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3  от 09.04.2015 года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05.05.2015 г.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Рубрика «Советы психолога»: об особенностях возраста детей, вновь  поступающих в ДОУ. Кризис 3 лет.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Газета МКДОУ АГО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«Ачитский детский сад «Улыбка»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4  от 09.05.2015 года</a:t>
                      </a: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-1"/>
            <a:ext cx="8606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Публикации  педагога – психолога  в  СМИ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864096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3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Газета Муниципального казенного дошкольного образовательного учреждения Ачитского городского округа «Ачитский детский сад «Улыбка» «ДОШКОЛЕНОК»</a:t>
            </a:r>
          </a:p>
        </p:txBody>
      </p:sp>
      <p:pic>
        <p:nvPicPr>
          <p:cNvPr id="1026" name="Picture 2" descr="F:\грамоты и дипломы\8 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6969" y="3677755"/>
            <a:ext cx="1883823" cy="26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грамоты и дипломы\8 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3" y="960633"/>
            <a:ext cx="188825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грамоты и дипломы\8 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4" y="3915205"/>
            <a:ext cx="1888242" cy="258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грамоты и дипломы\8 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49" y="2078997"/>
            <a:ext cx="2133076" cy="29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грамоты и дипломы\8 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09" y="834970"/>
            <a:ext cx="1970345" cy="27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196752"/>
            <a:ext cx="1121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№1 02/2015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655142"/>
            <a:ext cx="11218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№3 04/2015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6" y="1196753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05/2015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5" y="565514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03/2015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38816"/>
              </p:ext>
            </p:extLst>
          </p:nvPr>
        </p:nvGraphicFramePr>
        <p:xfrm>
          <a:off x="323528" y="830999"/>
          <a:ext cx="8568952" cy="1157841"/>
        </p:xfrm>
        <a:graphic>
          <a:graphicData uri="http://schemas.openxmlformats.org/drawingml/2006/table">
            <a:tbl>
              <a:tblPr/>
              <a:tblGrid>
                <a:gridCol w="1565319"/>
                <a:gridCol w="5563473"/>
                <a:gridCol w="1440160"/>
              </a:tblGrid>
              <a:tr h="398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публикации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публикации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9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14.07.2015 года</a:t>
                      </a:r>
                      <a:endParaRPr lang="ru-RU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«Профилактика эмоционального выгорания </a:t>
                      </a:r>
                      <a:r>
                        <a:rPr lang="ru-RU" sz="1400" b="0" baseline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у воспитателей ДОУ», в рамках международного конкурса</a:t>
                      </a:r>
                      <a:r>
                        <a:rPr lang="ru-RU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«Психолог – педагогу» </a:t>
                      </a: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Диплом 1 степени</a:t>
                      </a:r>
                      <a:endParaRPr lang="ru-RU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Участие  в международном  профессиональном конкурсе: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92900"/>
              </p:ext>
            </p:extLst>
          </p:nvPr>
        </p:nvGraphicFramePr>
        <p:xfrm>
          <a:off x="323529" y="5013176"/>
          <a:ext cx="8424936" cy="1589532"/>
        </p:xfrm>
        <a:graphic>
          <a:graphicData uri="http://schemas.openxmlformats.org/drawingml/2006/table">
            <a:tbl>
              <a:tblPr/>
              <a:tblGrid>
                <a:gridCol w="1061967"/>
                <a:gridCol w="5309832"/>
                <a:gridCol w="2053137"/>
              </a:tblGrid>
              <a:tr h="7336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Название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конкурса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10.04.2015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детский литературный конкурс  «Сказка в новогоднюю ночь»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наставника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25.05.2015 г.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конкурс,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посвященный 70-летию в Великой Отечественной войне «День Победы»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степени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83322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Участие  в муниципальных конкурсах : 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323006"/>
              </p:ext>
            </p:extLst>
          </p:nvPr>
        </p:nvGraphicFramePr>
        <p:xfrm>
          <a:off x="323528" y="2708919"/>
          <a:ext cx="8463314" cy="1773199"/>
        </p:xfrm>
        <a:graphic>
          <a:graphicData uri="http://schemas.openxmlformats.org/drawingml/2006/table">
            <a:tbl>
              <a:tblPr/>
              <a:tblGrid>
                <a:gridCol w="1075845"/>
                <a:gridCol w="6024732"/>
                <a:gridCol w="1362737"/>
              </a:tblGrid>
              <a:tr h="285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Название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конкурса</a:t>
                      </a:r>
                      <a:endParaRPr lang="ru-RU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4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28.12.2013 г.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Районный творческий конкур среди учащейся и рабочей молодежи,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молодых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семей «Новогодняя игрушка 2014»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17.02.2014 г.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активное участие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конкурсе «Чудо блин!»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посвященному празднику «Широкая русская масленица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2014»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Благодарность</a:t>
                      </a: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29.03.2014 г.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IX фестиваль творчества специалистов системы образования Ачитского городского округа «Грани таланта», номинация «Театр моды»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1 место </a:t>
                      </a: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682" marR="26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1560" y="400506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Участию во  всероссийских конкурсах :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грамоты и дипломы\1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35" y="103192"/>
            <a:ext cx="2259245" cy="31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грамоты и дипломы\1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31" y="3543885"/>
            <a:ext cx="2275130" cy="313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грамоты и дипломы\1 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0" y="121525"/>
            <a:ext cx="2308822" cy="30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грамоты и дипломы\1 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5302">
            <a:off x="840789" y="3540194"/>
            <a:ext cx="2026960" cy="27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грамоты и дипломы\Гладкова Юлия Вячеславов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03" y="122101"/>
            <a:ext cx="2290258" cy="32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:\грамоты и дипломы\КВС-ДПМ № 21-019-Гладкова Юлия Вячеславов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65">
            <a:off x="6585140" y="3557575"/>
            <a:ext cx="1999138" cy="28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324327"/>
              </p:ext>
            </p:extLst>
          </p:nvPr>
        </p:nvGraphicFramePr>
        <p:xfrm>
          <a:off x="404037" y="908721"/>
          <a:ext cx="8441869" cy="5684871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488372"/>
                <a:gridCol w="3996667"/>
                <a:gridCol w="1223021"/>
                <a:gridCol w="919854"/>
                <a:gridCol w="1813955"/>
              </a:tblGrid>
              <a:tr h="714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семинара,  конференции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81" marR="639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Где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полученного документа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4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Территориальный семинар – практикум «Современные тенденции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развития преемственности в работе педагогов дошкольного и начального общего образования в условиях внедрения федерального государственного образовательного стандарта».</a:t>
                      </a:r>
                      <a:endParaRPr lang="ru-RU" sz="1400" b="0" dirty="0">
                        <a:solidFill>
                          <a:srgbClr val="0033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г.Красноуфимск, МКДОУ детский сад № 3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26.11.2014г. </a:t>
                      </a:r>
                    </a:p>
                    <a:p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Благодарность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Территориальный практико-ориентированный семинар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«Взаимодействие специалистов ДОУ и семьи как фактор повышения качества дошкольного образования».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г.Красноуфимск,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МБДОУ Детский сад 18.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04.03.2015г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Свидетельство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конференция образовательных организаций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Ачитского городского округа «Реализация ФГОС ДО: инструменты достижения современного качества образования».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п.Уфимский,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МКДОУ АГО «Ачитский детский сад «Улыбка» – филиал «Уфимский детский сад «Радуга».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3981" marR="639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28.08.2015 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Свидетельство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6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Территориальный семинар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практикум «Психолого-педагогическое сопровождение участников образовательных отношений в условиях  реализации ФГОС ДО»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г.Красноуфимск, МКДОУ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детский сад 8.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06.11.2015 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Свидетельство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2395" y="14849"/>
            <a:ext cx="7903511" cy="846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2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Участие в работе  конференций, семинаров </a:t>
            </a:r>
            <a:endParaRPr lang="ru-RU" sz="105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9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7" y="62967"/>
            <a:ext cx="855596" cy="7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грамоты и дипломы\8 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10770" r="16056" b="17793"/>
          <a:stretch/>
        </p:blipFill>
        <p:spPr bwMode="auto">
          <a:xfrm>
            <a:off x="4840254" y="3356992"/>
            <a:ext cx="2396042" cy="333986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грамоты и дипломы\8 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14578" r="16332" b="19215"/>
          <a:stretch/>
        </p:blipFill>
        <p:spPr bwMode="auto">
          <a:xfrm rot="20035708">
            <a:off x="629736" y="3567849"/>
            <a:ext cx="1892735" cy="29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грамоты и дипломы\8 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t="19383" r="18480" b="17551"/>
          <a:stretch/>
        </p:blipFill>
        <p:spPr bwMode="auto">
          <a:xfrm rot="1316134">
            <a:off x="5210475" y="734082"/>
            <a:ext cx="3340569" cy="23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грамоты и дипломы\8 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12896" r="12970" b="14662"/>
          <a:stretch/>
        </p:blipFill>
        <p:spPr bwMode="auto">
          <a:xfrm rot="21043979">
            <a:off x="1891161" y="340835"/>
            <a:ext cx="2185071" cy="34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7" y="78276"/>
            <a:ext cx="1063522" cy="98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0"/>
            <a:ext cx="5976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Поощрения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55897"/>
              </p:ext>
            </p:extLst>
          </p:nvPr>
        </p:nvGraphicFramePr>
        <p:xfrm>
          <a:off x="404037" y="1196751"/>
          <a:ext cx="8336858" cy="4140622"/>
        </p:xfrm>
        <a:graphic>
          <a:graphicData uri="http://schemas.openxmlformats.org/drawingml/2006/table">
            <a:tbl>
              <a:tblPr/>
              <a:tblGrid>
                <a:gridCol w="341246"/>
                <a:gridCol w="1363325"/>
                <a:gridCol w="3425563"/>
                <a:gridCol w="1998245"/>
                <a:gridCol w="1208479"/>
              </a:tblGrid>
              <a:tr h="454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9" marR="42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Название документа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9" marR="42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Содержание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9" marR="42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Кем выдан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9" marR="42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Когда выдан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9" marR="42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2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  добросовестный труд,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плодотворное сотрудничество с родителями, воспитание и развитие активной, разносторонней, творческой личности ребенка, привитие детям любви к малой родине, культурных навыков общения.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Ачитское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территориальное управление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Ачитского городского округа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№15 от 29.09.2009 года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53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Благодарственное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письмо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подготовку к традиционному районному фестивалю детского творчества «Хрустальная капелька – 2011» среди детей дошкольного возраста.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Управление образования </a:t>
                      </a:r>
                      <a:r>
                        <a:rPr lang="ru-RU" sz="1400" kern="1200" dirty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Ачитского городского округа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27.04.2011 года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80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Грамота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За </a:t>
                      </a:r>
                      <a:r>
                        <a:rPr lang="ru-RU" sz="1400" kern="1200" dirty="0" smtClean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добросовестный труд и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 достойный вклад в создании комфортной среды., способствующей развитию подрастающего поколения </a:t>
                      </a:r>
                      <a:r>
                        <a:rPr lang="ru-RU" sz="1400" kern="1200" dirty="0" smtClean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МКДОУ АГО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«Ачитский детский сад «Улыбка»</a:t>
                      </a: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№164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05.03.2015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6" y="156962"/>
            <a:ext cx="1071619" cy="85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грамоты и дипломы\1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"/>
          <a:stretch/>
        </p:blipFill>
        <p:spPr bwMode="auto">
          <a:xfrm rot="20469286">
            <a:off x="852122" y="2986876"/>
            <a:ext cx="2280057" cy="33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грамоты и дипломы\1 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0" y="1700809"/>
            <a:ext cx="22008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грамоты и дипломы\1 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1219" r="2835" b="2099"/>
          <a:stretch/>
        </p:blipFill>
        <p:spPr bwMode="auto">
          <a:xfrm rot="692375">
            <a:off x="5932696" y="304878"/>
            <a:ext cx="2313155" cy="37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5"/>
            <a:ext cx="1236574" cy="11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37229"/>
              </p:ext>
            </p:extLst>
          </p:nvPr>
        </p:nvGraphicFramePr>
        <p:xfrm>
          <a:off x="179513" y="764704"/>
          <a:ext cx="6264695" cy="606713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16223"/>
                <a:gridCol w="4248472"/>
              </a:tblGrid>
              <a:tr h="5925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  Ф.И.О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Гладкова Юлия Вячеславовна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3750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Образование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Государственное образовательное учреждение высшего профессионального образования «Уральский государственный  педагогический университет»,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окончила в 2005 году.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862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Специальность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 и психология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862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Квалификация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– психолог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9525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Место работы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казенное дошкольное образовательное учреждение Ачитского городского округа 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«Ачитский детский 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сад 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«Улыбка»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Педагогический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стаж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 лет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862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Должность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- психолог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477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71670" y="214290"/>
            <a:ext cx="3384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Общие  сведения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1" name="Picture 3" descr="F:\для статьи\фото за компом на работе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41" y="1124744"/>
            <a:ext cx="276762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571480"/>
            <a:ext cx="6962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Повышение квалификации (ИРО)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87240"/>
              </p:ext>
            </p:extLst>
          </p:nvPr>
        </p:nvGraphicFramePr>
        <p:xfrm>
          <a:off x="251521" y="1288590"/>
          <a:ext cx="8535321" cy="5367626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650999"/>
                <a:gridCol w="2818656"/>
                <a:gridCol w="1694573"/>
                <a:gridCol w="1358724"/>
                <a:gridCol w="2012369"/>
              </a:tblGrid>
              <a:tr h="1167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Bookman Old Style" pitchFamily="18" charset="0"/>
                        </a:rPr>
                        <a:t>п</a:t>
                      </a:r>
                      <a:r>
                        <a:rPr lang="ru-RU" sz="1400" b="1" dirty="0">
                          <a:effectLst/>
                          <a:latin typeface="Bookman Old Style" pitchFamily="18" charset="0"/>
                        </a:rPr>
                        <a:t>/</a:t>
                      </a:r>
                      <a:r>
                        <a:rPr lang="ru-RU" sz="1400" b="1" dirty="0" err="1">
                          <a:effectLst/>
                          <a:latin typeface="Bookman Old Style" pitchFamily="18" charset="0"/>
                        </a:rPr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</a:rPr>
                        <a:t>Название </a:t>
                      </a:r>
                      <a:r>
                        <a:rPr lang="ru-RU" sz="1400" b="1" dirty="0" smtClean="0">
                          <a:effectLst/>
                          <a:latin typeface="Bookman Old Style" pitchFamily="18" charset="0"/>
                        </a:rPr>
                        <a:t> курсов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ookman Old Style" pitchFamily="18" charset="0"/>
                        </a:rPr>
                        <a:t>повышения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ookman Old Style" pitchFamily="18" charset="0"/>
                        </a:rPr>
                        <a:t>квалификации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</a:rPr>
                        <a:t>Количество часов аудиторных занятий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</a:rPr>
                        <a:t>Сроки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ookman Old Style" pitchFamily="18" charset="0"/>
                        </a:rPr>
                        <a:t>Вид полученного документа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81" marR="6398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64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«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Проектирование деятельности педагога дошкольного образования в соответствии с Федеральными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государственными требованиями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». 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 часа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18.11.2013 -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26.11.2013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Удостоверение       о повышении квалификации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Рег. </a:t>
                      </a: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400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4007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1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«Особенности создания мультимедийных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презентаций для использования в дошкольной образовательной организации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».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13.02.2015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14.02.2015 г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Сертификат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участника семинара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«Проектирование образовательной деятельности в условиях введения и реализации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федерального образовательного стандарта дошкольного образования с использованием дистанционных образовательных технологий».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 часов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16.09.2015 – 25.09.2015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Удостоверение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 повышении квалификации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Рег. № 15341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6" y="260648"/>
            <a:ext cx="1215635" cy="10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грамоты и дипломы\8 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"/>
          <a:stretch/>
        </p:blipFill>
        <p:spPr bwMode="auto">
          <a:xfrm>
            <a:off x="2987824" y="213667"/>
            <a:ext cx="4824536" cy="31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грамоты и дипломы\8 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t="2205" r="9837" b="3357"/>
          <a:stretch/>
        </p:blipFill>
        <p:spPr bwMode="auto">
          <a:xfrm>
            <a:off x="251520" y="2204863"/>
            <a:ext cx="2536646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176"/>
            <a:ext cx="1215635" cy="10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грамоты и дипломы\8 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90003" y="2618909"/>
            <a:ext cx="320435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ПЕДАГОГ - ПСИХОЛОГ\работа с педагогами\проект для педагогов 2014-2015гг\эмоц.выгорание педагогов\занятие №3 от 10.12.2014 г\IMG_0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90" y="873124"/>
            <a:ext cx="2678332" cy="2068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ПЕДАГОГ - ПСИХОЛОГ\работа с педагогами\проект для педагогов 2014-2015гг\эмоц.выгорание педагогов\занятие №6 от 28.01.2015 г\IMG_0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36" y="873124"/>
            <a:ext cx="2707196" cy="203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65238"/>
            <a:ext cx="63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Психологическая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коррекция 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484" y="3064819"/>
            <a:ext cx="8426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Занятия с педагогами по профилактике эмоционального выгорания (по программе М.А. Зайцевой)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 descr="F:\аттестация Гладковой Ю.В\фотографии занятий\2011 год\средняя группа 2010-2011 год\занятие ВЕСЕЛЫЙ ПЕТРУШКА 2011 год\SDC119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63" y="4725141"/>
            <a:ext cx="2734141" cy="1952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F:\аттестация Гладковой Ю.В\фотографии занятий\2011 год\средняя группа 2010-2011 год\занятие МЕДВЕЖОНОК 2011 год\SDC124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" y="3463000"/>
            <a:ext cx="2603537" cy="1952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:\аттестация Гладковой Ю.В\фотографии занятий\2011 год\средняя группа 2010-2011 год\занятие ШАРИКИ  2011 год\SDC119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63000"/>
            <a:ext cx="2739845" cy="1852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3916106"/>
            <a:ext cx="285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Занятия с детьми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(по Роньжиной  А.С.)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 (2)\IMG_28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0936"/>
            <a:ext cx="806526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5136" y="-99394"/>
            <a:ext cx="70773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Психологическое просвещение  и профилактика 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ПЕДАГОГ - ПСИХОЛОГ\работа с педагогами\работа на район\конференция\конференция 28.08.2015г\IMG_1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73" y="4073787"/>
            <a:ext cx="2915816" cy="2480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37890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Педагогическая конференция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ПЕДАГОГ - ПСИХОЛОГ\профилактика (род.собр.)\кризис 3 лет 2013-2014 уч.г\10.2013 г. фото с собрания\SDC12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10" y="1469379"/>
            <a:ext cx="3118797" cy="218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:\ПЕДАГОГ - ПСИХОЛОГ\работа с педагогами\для совещания заведующих\IMG_06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0" y="4429232"/>
            <a:ext cx="257118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2620" y="3656241"/>
            <a:ext cx="2571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Совещания заведующих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филиалами детских садов Ачитского района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F:\ПЕДАГОГ - ПСИХОЛОГ\работа с педагогами\для совещания заведующих\IMG_06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57" y="4509120"/>
            <a:ext cx="2730484" cy="2008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ПЕДАГОГ - ПСИХОЛОГ\профилактика (род.собр.)\кризис 3 лет 2013-2014 уч.г\10.2013 г. фото с собрания\SDC129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69379"/>
            <a:ext cx="3096344" cy="218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7864" y="1224046"/>
            <a:ext cx="370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Родительские собрания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2348" y="3889121"/>
            <a:ext cx="2639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Педагогический совет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грамоты и дипломы\8 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5" t="26814" b="14743"/>
          <a:stretch/>
        </p:blipFill>
        <p:spPr bwMode="auto">
          <a:xfrm>
            <a:off x="4860032" y="368683"/>
            <a:ext cx="350240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3700" y="3146654"/>
            <a:ext cx="332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Статьи педагога – психолога в СМИ (районные, ведомственные газеты)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146654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Буклеты для родителей и педагогов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6434908"/>
            <a:ext cx="500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Страничка педагога – психолога в родительских уголках групп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0" y="1166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 (2)\IMG_2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8945"/>
            <a:ext cx="3456384" cy="25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овая папка (2)\IMG_2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74717"/>
            <a:ext cx="2592288" cy="20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89" y="3866972"/>
            <a:ext cx="2605422" cy="195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35" y="4289558"/>
            <a:ext cx="2614140" cy="20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Новая папка (2)\IMG_2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3075"/>
            <a:ext cx="5904656" cy="64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0" y="188640"/>
            <a:ext cx="1122693" cy="11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23728" y="116632"/>
            <a:ext cx="6665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Психологическая диагностика 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2968052"/>
            <a:ext cx="482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психологическая диагностика</a:t>
            </a:r>
            <a:endParaRPr lang="ru-RU" sz="2000" b="1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V="1">
            <a:off x="4912061" y="2553829"/>
            <a:ext cx="117427" cy="3974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/>
          <p:nvPr/>
        </p:nvCxnSpPr>
        <p:spPr bwMode="auto">
          <a:xfrm flipH="1">
            <a:off x="4824029" y="3351386"/>
            <a:ext cx="176066" cy="2886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987824" y="824518"/>
            <a:ext cx="48965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Филиал «Ачитский  детский                        сад «Тополек»:</a:t>
            </a:r>
          </a:p>
          <a:p>
            <a:pPr algn="ctr"/>
            <a:endParaRPr lang="ru-RU" sz="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Познавательная сфера (5-6 лет, 6-7 лет)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Уровень нервно – психического развития   (2 – 3 года)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Готовность к школе (6 – 7лет</a:t>
            </a:r>
            <a:r>
              <a:rPr lang="ru-RU" dirty="0" smtClean="0"/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Личностная  сфера детей (6 – 7 лет)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47964" y="3639998"/>
            <a:ext cx="42844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Филиал «Ачитский детский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«Ромашка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Познавательная  сфера детей (6 – 7 лет)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Готовность к школе (6 – 7 лет)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Личностная сфера детей (6 – 7 лет)</a:t>
            </a:r>
          </a:p>
          <a:p>
            <a:pPr marL="285750" lvl="0" indent="-285750" algn="ctr">
              <a:buFontTx/>
              <a:buChar char="-"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 flipH="1">
            <a:off x="3995936" y="3221482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513800" y="2519224"/>
            <a:ext cx="3338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МКДОУ АГО «Ачитский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«Улыбка</a:t>
            </a:r>
            <a:r>
              <a:rPr lang="ru-RU" dirty="0" smtClean="0"/>
              <a:t>»: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филиалов -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запросам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44824"/>
            <a:ext cx="62646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контакты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000" dirty="0" smtClean="0"/>
              <a:t> </a:t>
            </a:r>
          </a:p>
          <a:p>
            <a:endParaRPr lang="ru-RU" b="1" dirty="0" smtClean="0"/>
          </a:p>
          <a:p>
            <a:pPr algn="ctr"/>
            <a:r>
              <a:rPr lang="ru-RU" b="1" dirty="0" smtClean="0"/>
              <a:t>МКДОУ </a:t>
            </a:r>
            <a:r>
              <a:rPr lang="ru-RU" b="1" dirty="0" smtClean="0"/>
              <a:t>АГО «Ачитский детский сад «Улыбка»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ул</a:t>
            </a:r>
            <a:r>
              <a:rPr lang="ru-RU" dirty="0">
                <a:solidFill>
                  <a:srgbClr val="000000"/>
                </a:solidFill>
              </a:rPr>
              <a:t>. Первомайская, </a:t>
            </a:r>
            <a:r>
              <a:rPr lang="ru-RU" dirty="0" smtClean="0">
                <a:solidFill>
                  <a:srgbClr val="000000"/>
                </a:solidFill>
              </a:rPr>
              <a:t>38   </a:t>
            </a:r>
            <a:r>
              <a:rPr lang="ru-RU" dirty="0" smtClean="0"/>
              <a:t>(</a:t>
            </a:r>
            <a:r>
              <a:rPr lang="ru-RU" b="1" dirty="0" smtClean="0"/>
              <a:t>34391) 7 – 11 - 16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МКДОУ </a:t>
            </a:r>
            <a:r>
              <a:rPr lang="ru-RU" b="1" dirty="0" smtClean="0"/>
              <a:t>АГО «Ачитский детский сад «Улыбка»    –  филиал «Ачитский детский сад «Тополек»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ул</a:t>
            </a:r>
            <a:r>
              <a:rPr lang="ru-RU" dirty="0">
                <a:solidFill>
                  <a:srgbClr val="000000"/>
                </a:solidFill>
              </a:rPr>
              <a:t>. Кривозубова, </a:t>
            </a:r>
            <a:r>
              <a:rPr lang="ru-RU" dirty="0" smtClean="0">
                <a:solidFill>
                  <a:srgbClr val="000000"/>
                </a:solidFill>
              </a:rPr>
              <a:t>31     тел. </a:t>
            </a:r>
            <a:r>
              <a:rPr lang="ru-RU" b="1" dirty="0" smtClean="0"/>
              <a:t>(34391) 7 – 12 – 77</a:t>
            </a:r>
          </a:p>
          <a:p>
            <a:pPr algn="ctr"/>
            <a:endParaRPr lang="ru-RU" dirty="0" smtClean="0"/>
          </a:p>
          <a:p>
            <a:pPr lvl="0" algn="ctr"/>
            <a:r>
              <a:rPr lang="ru-RU" b="1" dirty="0">
                <a:solidFill>
                  <a:srgbClr val="000000"/>
                </a:solidFill>
              </a:rPr>
              <a:t>МКДОУ АГО «Ачитский детский сад «Улыбка»    –  филиал «Ачитский детский сад </a:t>
            </a:r>
            <a:r>
              <a:rPr lang="ru-RU" b="1" dirty="0" smtClean="0">
                <a:solidFill>
                  <a:srgbClr val="000000"/>
                </a:solidFill>
              </a:rPr>
              <a:t>«Ромашка»</a:t>
            </a:r>
            <a:endParaRPr lang="ru-RU" b="1" dirty="0">
              <a:solidFill>
                <a:srgbClr val="000000"/>
              </a:solidFill>
            </a:endParaRPr>
          </a:p>
          <a:p>
            <a:pPr lvl="0" algn="ctr"/>
            <a:r>
              <a:rPr lang="ru-RU" dirty="0">
                <a:solidFill>
                  <a:srgbClr val="000000"/>
                </a:solidFill>
              </a:rPr>
              <a:t>ул. </a:t>
            </a:r>
            <a:r>
              <a:rPr lang="ru-RU" dirty="0" smtClean="0">
                <a:solidFill>
                  <a:srgbClr val="000000"/>
                </a:solidFill>
              </a:rPr>
              <a:t>Мира, 6     </a:t>
            </a:r>
            <a:r>
              <a:rPr lang="ru-RU" dirty="0">
                <a:solidFill>
                  <a:srgbClr val="000000"/>
                </a:solidFill>
              </a:rPr>
              <a:t>тел. </a:t>
            </a:r>
            <a:r>
              <a:rPr lang="ru-RU" b="1" dirty="0">
                <a:solidFill>
                  <a:srgbClr val="000000"/>
                </a:solidFill>
              </a:rPr>
              <a:t>(34391) 7 – 12 – </a:t>
            </a:r>
            <a:r>
              <a:rPr lang="ru-RU" b="1" dirty="0" smtClean="0">
                <a:solidFill>
                  <a:srgbClr val="000000"/>
                </a:solidFill>
              </a:rPr>
              <a:t>52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е-</a:t>
            </a:r>
            <a:r>
              <a:rPr lang="en-US" dirty="0" smtClean="0"/>
              <a:t>mail</a:t>
            </a:r>
            <a:r>
              <a:rPr lang="ru-RU" dirty="0" smtClean="0"/>
              <a:t>: </a:t>
            </a:r>
            <a:r>
              <a:rPr lang="en-US" b="1" dirty="0" smtClean="0"/>
              <a:t>gladkova.yuliya.1979@mail.ru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85800"/>
            <a:ext cx="5904656" cy="4471392"/>
          </a:xfrm>
        </p:spPr>
        <p:txBody>
          <a:bodyPr/>
          <a:lstStyle/>
          <a:p>
            <a:r>
              <a:rPr lang="ru-RU" sz="2800" dirty="0" smtClean="0">
                <a:latin typeface="Segoe Script" pitchFamily="34" charset="0"/>
              </a:rPr>
              <a:t>Детство – это важнейший период человеческой жизни, не подготовка к будущей жизни, а настоящая, яркая, самобытная, неповторимая жизнь.</a:t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800" dirty="0">
                <a:latin typeface="Segoe Script" pitchFamily="34" charset="0"/>
              </a:rPr>
              <a:t/>
            </a:r>
            <a:br>
              <a:rPr lang="ru-RU" sz="2800" dirty="0">
                <a:latin typeface="Segoe Script" pitchFamily="34" charset="0"/>
              </a:rPr>
            </a:br>
            <a:r>
              <a:rPr lang="ru-RU" sz="2800" dirty="0" smtClean="0">
                <a:latin typeface="Segoe Script" pitchFamily="34" charset="0"/>
              </a:rPr>
              <a:t>           </a:t>
            </a:r>
            <a:r>
              <a:rPr lang="ru-RU" sz="2800" dirty="0" smtClean="0">
                <a:latin typeface="Segoe Script" pitchFamily="34" charset="0"/>
              </a:rPr>
              <a:t>В.А</a:t>
            </a:r>
            <a:r>
              <a:rPr lang="ru-RU" sz="2800" dirty="0" smtClean="0">
                <a:latin typeface="Segoe Script" pitchFamily="34" charset="0"/>
              </a:rPr>
              <a:t>. Сухомлинский</a:t>
            </a:r>
            <a:endParaRPr lang="ru-RU" sz="2800" dirty="0">
              <a:latin typeface="Segoe Script" pitchFamily="34" charset="0"/>
            </a:endParaRPr>
          </a:p>
        </p:txBody>
      </p:sp>
      <p:pic>
        <p:nvPicPr>
          <p:cNvPr id="3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188959" cy="18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6329"/>
            <a:ext cx="1872208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685800"/>
            <a:ext cx="5760639" cy="73183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Адаптация детей раннего возраста           к условиям ДОО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492896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21297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Создание условий для успешной адаптации детей раннего возраста к условиям ДОО через взаимодействие всех субъектов образовательных отношений</a:t>
            </a:r>
            <a:r>
              <a:rPr lang="ru-RU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60" y="4365104"/>
            <a:ext cx="8420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endParaRPr lang="ru-RU" sz="800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Изучить методическую литературу отечественных ученых  по данной проблеме;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Обучить педагогов методам групповой работы в период адаптации;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Формировать активную позицию родителей по отношению к</a:t>
            </a:r>
          </a:p>
          <a:p>
            <a:r>
              <a:rPr lang="ru-RU" dirty="0"/>
              <a:t> </a:t>
            </a:r>
            <a:r>
              <a:rPr lang="ru-RU" dirty="0" smtClean="0"/>
              <a:t>    процессу  адаптации;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96752"/>
            <a:ext cx="856895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(№ 273 – ФЗ от 29.12.2012 г., вступил в силу 1 сентября 2013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государственный  образовательный стандарт дошкольного образования (Утвержден приказом Министерства образования и науки Российской Федерации от « 17» октября 2013 г. № 1155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Устав Муниципального казенного дошкольного образовательного учреждения Ачитского городского округа «Ачитский детский сад «Улыбка»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12.12.2013 г.;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Министерства труда России от 24.07.2015 года № 514н «Об утверждении профессионального стандарта «Педагог – психолог (психолог в сфере образования)»;</a:t>
            </a:r>
          </a:p>
          <a:p>
            <a:pPr lvl="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30.08.2013 года №1014 «Об утверждении порядка организации и осуществления образовательной деятельности по основным общеобразовательным программам- образовательным программам дошкольного образования»;</a:t>
            </a:r>
          </a:p>
          <a:p>
            <a:pPr lvl="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устройству, содержанию и организации режима работы дошкольных образовательных организаций. (Постановление от 15 мая 2013 г. N 26 ОБ УТВЕРЖДЕНИИ САНПИН 2.4.1.3049-13)  с изменениями.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3080" y="188640"/>
            <a:ext cx="73473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Нормативные  документы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2241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 (2)\IMG_2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32655"/>
            <a:ext cx="6135234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3649"/>
            <a:ext cx="1080120" cy="11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205954"/>
            <a:ext cx="613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Нормативные документы: журналы педагога - психолога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5"/>
          <p:cNvSpPr txBox="1">
            <a:spLocks noChangeArrowheads="1"/>
          </p:cNvSpPr>
          <p:nvPr/>
        </p:nvSpPr>
        <p:spPr>
          <a:xfrm>
            <a:off x="1000125" y="130334"/>
            <a:ext cx="7215188" cy="2384405"/>
          </a:xfrm>
          <a:prstGeom prst="flowChartExtract">
            <a:avLst/>
          </a:prstGeom>
          <a:solidFill>
            <a:srgbClr val="FFCC99">
              <a:alpha val="56862"/>
            </a:srgbClr>
          </a:solidFill>
          <a:ln w="57150">
            <a:solidFill>
              <a:schemeClr val="hlink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ahoma" pitchFamily="34" charset="0"/>
              </a:rPr>
              <a:t>СОВРЕМЕННЫЕ </a:t>
            </a:r>
            <a:b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ahoma" pitchFamily="34" charset="0"/>
              </a:rPr>
            </a:b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ahoma" pitchFamily="34" charset="0"/>
              </a:rPr>
              <a:t>образовательные</a:t>
            </a:r>
            <a:b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ahoma" pitchFamily="34" charset="0"/>
              </a:rPr>
            </a:b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ahoma" pitchFamily="34" charset="0"/>
              </a:rPr>
              <a:t>ТЕХНОЛОГИИ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Tahoma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43608" y="2564904"/>
            <a:ext cx="3582743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Игровые технологии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26351" y="2589786"/>
            <a:ext cx="3600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Информационно-коммуникационные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технологии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43608" y="3822795"/>
            <a:ext cx="36004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Здоровьесберега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ющие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технологии</a:t>
            </a: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644008" y="3763541"/>
            <a:ext cx="3582743" cy="1361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Педагогическая технология тренинга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105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644"/>
            <a:ext cx="164191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23" y="52257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Адаптация детей раннего возраста к условиям ДОО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H="1">
            <a:off x="1881953" y="1168932"/>
            <a:ext cx="468052" cy="369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6642035" y="1112326"/>
            <a:ext cx="324036" cy="369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4619775" y="1112326"/>
            <a:ext cx="0" cy="51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51590" y="1772816"/>
            <a:ext cx="295015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Работа с родителями:</a:t>
            </a:r>
            <a:r>
              <a:rPr lang="ru-RU" sz="800" b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endParaRPr lang="ru-RU" sz="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Анкетирование о ребенке;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Консультация педагога-психолога о процессе адаптации и возрастных особенностях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Консультация педагогов группы о задачах воспитания и обучения;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Консультация медицинского работника о  режиме дня, одежде и питании детей;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Консультация заведующей о нормативно – правовом сопровождении детей и родителей.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Стендовая информация специалистов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1939" y="2462950"/>
            <a:ext cx="28544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Работа с детьми: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Занятия педагога-психолога по программе А.С. Роньжиной (проходят два раза в неделю);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Гибкий режим посещения детского сада;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6365" y="1538214"/>
            <a:ext cx="276812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C216D"/>
                </a:solidFill>
              </a:rPr>
              <a:t>Работа с педагогами</a:t>
            </a:r>
            <a:r>
              <a:rPr lang="ru-RU" dirty="0" smtClean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Консультация педагога-психолога об особенностях развития детей раннего возраста и периода адаптации к ДОО;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Консультация старшего воспитателя по созданию эмоционально – благоприятной атмосферы в группе, работе с родителями;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Консультация медицинского работника и инструктора по ФИЗО по оздоровлению и закаливанию детей.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1" y="0"/>
            <a:ext cx="85011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Занятия</a:t>
            </a:r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 детьми в период адаптации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Users\Юлия\Desktop\аттестация Гладковой Ю.В\2014 год\листопад-снегопад 03.12.2014\SAM_4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11" y="1292661"/>
            <a:ext cx="3430451" cy="25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\Desktop\аттестация Гладковой Ю.В\2014 год\листопад-снегопад 03.12.2014\SAM_4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82288"/>
            <a:ext cx="3466594" cy="25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1561" y="70788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Script" pitchFamily="34" charset="0"/>
              </a:rPr>
              <a:t>«</a:t>
            </a:r>
            <a:r>
              <a:rPr lang="ru-RU" sz="1600" b="1" dirty="0" smtClean="0">
                <a:latin typeface="Segoe Script" pitchFamily="34" charset="0"/>
              </a:rPr>
              <a:t>ЛИСТОПАД</a:t>
            </a:r>
            <a:r>
              <a:rPr lang="ru-RU" b="1" dirty="0" smtClean="0">
                <a:latin typeface="Segoe Script" pitchFamily="34" charset="0"/>
              </a:rPr>
              <a:t> – СНЕГОПАД</a:t>
            </a:r>
            <a:r>
              <a:rPr lang="ru-RU" sz="3200" b="1" dirty="0" smtClean="0">
                <a:latin typeface="Segoe Script" pitchFamily="34" charset="0"/>
              </a:rPr>
              <a:t>»</a:t>
            </a:r>
            <a:endParaRPr lang="ru-RU" sz="3200" b="1" dirty="0">
              <a:latin typeface="Segoe Script" pitchFamily="34" charset="0"/>
            </a:endParaRPr>
          </a:p>
        </p:txBody>
      </p:sp>
      <p:pic>
        <p:nvPicPr>
          <p:cNvPr id="2056" name="Picture 8" descr="C:\Users\Юлия\Desktop\аттестация Гладковой Ю.В\2014 год\листопад-снегопад 03.12.2014\SAM_4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3" y="1292660"/>
            <a:ext cx="3524989" cy="25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Юлия\Desktop\аттестация Гладковой Ю.В\2014 год\листопад-снегопад 03.12.2014\SAM_42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3" y="3997854"/>
            <a:ext cx="3524990" cy="25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Юлия\Desktop\59842121111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3" y="188641"/>
            <a:ext cx="1076717" cy="8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endSnd/>
        </p:sndAc>
      </p:transition>
    </mc:Choice>
    <mc:Fallback xmlns=""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1">
  <a:themeElements>
    <a:clrScheme name="Шаблон схемы книгохранилища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5437</TotalTime>
  <Words>1416</Words>
  <Application>Microsoft Office PowerPoint</Application>
  <PresentationFormat>Экран (4:3)</PresentationFormat>
  <Paragraphs>293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Тема81</vt:lpstr>
      <vt:lpstr>Презентация PowerPoint</vt:lpstr>
      <vt:lpstr>Презентация PowerPoint</vt:lpstr>
      <vt:lpstr>Детство – это важнейший период человеческой жизни, не подготовка к будущей жизни, а настоящая, яркая, самобытная, неповторимая жизнь.             В.А. Сухомлинский</vt:lpstr>
      <vt:lpstr>Адаптация детей раннего возраста           к условиям ДОО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509</cp:revision>
  <cp:lastPrinted>2015-11-10T03:05:17Z</cp:lastPrinted>
  <dcterms:created xsi:type="dcterms:W3CDTF">2012-01-08T15:01:35Z</dcterms:created>
  <dcterms:modified xsi:type="dcterms:W3CDTF">2016-01-13T05:51:13Z</dcterms:modified>
</cp:coreProperties>
</file>