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2" d="100"/>
          <a:sy n="72" d="100"/>
        </p:scale>
        <p:origin x="-39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25.10.2017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25.10.2017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25.10.2017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25.10.2017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25.10.2017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25.10.2017</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3" y="548680"/>
            <a:ext cx="7632848" cy="369332"/>
          </a:xfrm>
          <a:prstGeom prst="rect">
            <a:avLst/>
          </a:prstGeom>
          <a:noFill/>
        </p:spPr>
        <p:txBody>
          <a:bodyPr wrap="square" rtlCol="0">
            <a:spAutoFit/>
          </a:bodyPr>
          <a:lstStyle/>
          <a:p>
            <a:pPr algn="ctr"/>
            <a:r>
              <a:rPr lang="ru-RU" dirty="0" smtClean="0"/>
              <a:t>МКДОУ АГО «</a:t>
            </a:r>
            <a:r>
              <a:rPr lang="ru-RU" dirty="0" err="1" smtClean="0"/>
              <a:t>Ачитский</a:t>
            </a:r>
            <a:r>
              <a:rPr lang="ru-RU" dirty="0" smtClean="0"/>
              <a:t> детский сад</a:t>
            </a:r>
            <a:r>
              <a:rPr lang="ru-RU" dirty="0"/>
              <a:t> </a:t>
            </a:r>
            <a:r>
              <a:rPr lang="ru-RU" dirty="0" smtClean="0"/>
              <a:t>«Улыбка»</a:t>
            </a:r>
            <a:endParaRPr lang="ru-RU" dirty="0"/>
          </a:p>
        </p:txBody>
      </p:sp>
      <p:sp>
        <p:nvSpPr>
          <p:cNvPr id="6" name="TextBox 5"/>
          <p:cNvSpPr txBox="1"/>
          <p:nvPr/>
        </p:nvSpPr>
        <p:spPr>
          <a:xfrm>
            <a:off x="0" y="1412776"/>
            <a:ext cx="8928992" cy="1569660"/>
          </a:xfrm>
          <a:prstGeom prst="rect">
            <a:avLst/>
          </a:prstGeom>
          <a:noFill/>
        </p:spPr>
        <p:txBody>
          <a:bodyPr wrap="square" rtlCol="0">
            <a:spAutoFit/>
          </a:bodyPr>
          <a:lstStyle/>
          <a:p>
            <a:pPr algn="ctr"/>
            <a:r>
              <a:rPr lang="ru-RU" sz="3200" b="1" dirty="0" smtClean="0">
                <a:solidFill>
                  <a:srgbClr val="FF0000"/>
                </a:solidFill>
              </a:rPr>
              <a:t>«Инновационные идеи в организации </a:t>
            </a:r>
          </a:p>
          <a:p>
            <a:pPr algn="ctr"/>
            <a:r>
              <a:rPr lang="ru-RU" sz="3200" b="1" dirty="0" smtClean="0">
                <a:solidFill>
                  <a:srgbClr val="FF0000"/>
                </a:solidFill>
              </a:rPr>
              <a:t>двигательно – игровой деятельности </a:t>
            </a:r>
          </a:p>
          <a:p>
            <a:pPr algn="ctr"/>
            <a:r>
              <a:rPr lang="ru-RU" sz="3200" b="1" dirty="0" smtClean="0">
                <a:solidFill>
                  <a:srgbClr val="FF0000"/>
                </a:solidFill>
              </a:rPr>
              <a:t>в физическом развитии дошкольников».</a:t>
            </a:r>
            <a:endParaRPr lang="ru-RU" sz="3200" b="1" dirty="0">
              <a:solidFill>
                <a:srgbClr val="FF0000"/>
              </a:solidFill>
            </a:endParaRPr>
          </a:p>
        </p:txBody>
      </p:sp>
      <p:pic>
        <p:nvPicPr>
          <p:cNvPr id="1028" name="Picture 4" descr="http://ds120.mbdou.org/upload/ds12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3140968"/>
            <a:ext cx="5500430" cy="29542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1561" y="6095232"/>
            <a:ext cx="8136904" cy="615553"/>
          </a:xfrm>
          <a:prstGeom prst="rect">
            <a:avLst/>
          </a:prstGeom>
          <a:noFill/>
        </p:spPr>
        <p:txBody>
          <a:bodyPr wrap="square" rtlCol="0">
            <a:spAutoFit/>
          </a:bodyPr>
          <a:lstStyle/>
          <a:p>
            <a:r>
              <a:rPr lang="ru-RU" dirty="0" smtClean="0"/>
              <a:t>В рамках районного проекта «Школа педагогического мастерства</a:t>
            </a:r>
            <a:r>
              <a:rPr lang="ru-RU" dirty="0" smtClean="0"/>
              <a:t>» </a:t>
            </a:r>
          </a:p>
          <a:p>
            <a:pPr algn="r"/>
            <a:r>
              <a:rPr lang="ru-RU" sz="1600" b="1" dirty="0" smtClean="0"/>
              <a:t>Руководитель проекта – </a:t>
            </a:r>
            <a:r>
              <a:rPr lang="ru-RU" sz="1600" b="1" dirty="0"/>
              <a:t>Ш</a:t>
            </a:r>
            <a:r>
              <a:rPr lang="ru-RU" sz="1600" b="1" dirty="0" smtClean="0"/>
              <a:t>ипунова Е.Н.</a:t>
            </a:r>
            <a:endParaRPr lang="ru-RU" sz="1600" b="1" dirty="0"/>
          </a:p>
        </p:txBody>
      </p:sp>
    </p:spTree>
    <p:extLst>
      <p:ext uri="{BB962C8B-B14F-4D97-AF65-F5344CB8AC3E}">
        <p14:creationId xmlns:p14="http://schemas.microsoft.com/office/powerpoint/2010/main" val="842558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476672"/>
            <a:ext cx="8208912" cy="6363793"/>
          </a:xfrm>
          <a:prstGeom prst="rect">
            <a:avLst/>
          </a:prstGeom>
          <a:noFill/>
        </p:spPr>
        <p:txBody>
          <a:bodyPr wrap="square" rtlCol="0">
            <a:spAutoFit/>
          </a:bodyPr>
          <a:lstStyle/>
          <a:p>
            <a:pPr>
              <a:lnSpc>
                <a:spcPct val="115000"/>
              </a:lnSpc>
              <a:spcAft>
                <a:spcPts val="1000"/>
              </a:spcAft>
            </a:pPr>
            <a:r>
              <a:rPr lang="ru-RU" b="1" i="1" u="sng" dirty="0" err="1">
                <a:solidFill>
                  <a:srgbClr val="FF0000"/>
                </a:solidFill>
                <a:latin typeface="Calibri"/>
                <a:ea typeface="Calibri"/>
                <a:cs typeface="Times New Roman"/>
              </a:rPr>
              <a:t>Игропластика</a:t>
            </a:r>
            <a:r>
              <a:rPr lang="ru-RU" b="1" i="1" u="sng" dirty="0">
                <a:solidFill>
                  <a:srgbClr val="FF0000"/>
                </a:solidFill>
                <a:latin typeface="Calibri"/>
                <a:ea typeface="Calibri"/>
                <a:cs typeface="Times New Roman"/>
              </a:rPr>
              <a:t>.</a:t>
            </a:r>
          </a:p>
          <a:p>
            <a:pPr>
              <a:lnSpc>
                <a:spcPct val="115000"/>
              </a:lnSpc>
              <a:spcAft>
                <a:spcPts val="1000"/>
              </a:spcAft>
            </a:pPr>
            <a:r>
              <a:rPr lang="ru-RU" dirty="0">
                <a:latin typeface="Calibri"/>
                <a:ea typeface="Calibri"/>
                <a:cs typeface="Times New Roman"/>
              </a:rPr>
              <a:t>Основывается на нетрадиционной методике развития мышечной силы и гибкости занимающихся. Здесь используются элементы </a:t>
            </a:r>
            <a:r>
              <a:rPr lang="ru-RU" dirty="0" err="1">
                <a:latin typeface="Calibri"/>
                <a:ea typeface="Calibri"/>
                <a:cs typeface="Times New Roman"/>
              </a:rPr>
              <a:t>древнегимнастических</a:t>
            </a:r>
            <a:r>
              <a:rPr lang="ru-RU" dirty="0">
                <a:latin typeface="Calibri"/>
                <a:ea typeface="Calibri"/>
                <a:cs typeface="Times New Roman"/>
              </a:rPr>
              <a:t> движений и упражнения </a:t>
            </a:r>
            <a:r>
              <a:rPr lang="ru-RU" dirty="0" err="1" smtClean="0">
                <a:latin typeface="Calibri"/>
                <a:ea typeface="Calibri"/>
                <a:cs typeface="Times New Roman"/>
              </a:rPr>
              <a:t>стретчинга</a:t>
            </a:r>
            <a:r>
              <a:rPr lang="ru-RU" dirty="0" smtClean="0">
                <a:latin typeface="Calibri"/>
                <a:ea typeface="Calibri"/>
                <a:cs typeface="Times New Roman"/>
              </a:rPr>
              <a:t> выполняемые </a:t>
            </a:r>
            <a:r>
              <a:rPr lang="ru-RU" dirty="0">
                <a:latin typeface="Calibri"/>
                <a:ea typeface="Calibri"/>
                <a:cs typeface="Times New Roman"/>
              </a:rPr>
              <a:t>в сюжетной игровой форме без музыки. Кроме радостного настроения и мышечной нагрузки эти упражнения дают ребенку вволю покричать, погримасничать, свободно выражая свои эмоции, открытость и внутреннюю свободу. Положительное воздействие на улучшение памяти, мышления, развивают фантазию</a:t>
            </a:r>
            <a:r>
              <a:rPr lang="ru-RU" dirty="0" smtClean="0">
                <a:latin typeface="Calibri"/>
                <a:ea typeface="Calibri"/>
                <a:cs typeface="Times New Roman"/>
              </a:rPr>
              <a:t>.</a:t>
            </a:r>
          </a:p>
          <a:p>
            <a:pPr>
              <a:lnSpc>
                <a:spcPct val="115000"/>
              </a:lnSpc>
              <a:spcAft>
                <a:spcPts val="1000"/>
              </a:spcAft>
            </a:pPr>
            <a:r>
              <a:rPr lang="ru-RU" sz="2000" b="1" i="1" u="sng" dirty="0" err="1" smtClean="0">
                <a:solidFill>
                  <a:srgbClr val="FF0000"/>
                </a:solidFill>
                <a:latin typeface="Calibri"/>
                <a:ea typeface="Calibri"/>
                <a:cs typeface="Times New Roman"/>
              </a:rPr>
              <a:t>Фитбол</a:t>
            </a:r>
            <a:r>
              <a:rPr lang="ru-RU" sz="2000" b="1" i="1" u="sng" dirty="0" smtClean="0">
                <a:solidFill>
                  <a:srgbClr val="FF0000"/>
                </a:solidFill>
                <a:latin typeface="Calibri"/>
                <a:ea typeface="Calibri"/>
                <a:cs typeface="Times New Roman"/>
              </a:rPr>
              <a:t> - гимнастика </a:t>
            </a:r>
            <a:r>
              <a:rPr lang="ru-RU" dirty="0" smtClean="0">
                <a:latin typeface="Calibri"/>
                <a:ea typeface="Calibri"/>
                <a:cs typeface="Times New Roman"/>
              </a:rPr>
              <a:t>– занятия </a:t>
            </a:r>
            <a:r>
              <a:rPr lang="ru-RU" dirty="0" err="1" smtClean="0">
                <a:latin typeface="Calibri"/>
                <a:ea typeface="Calibri"/>
                <a:cs typeface="Times New Roman"/>
              </a:rPr>
              <a:t>фитболом</a:t>
            </a:r>
            <a:r>
              <a:rPr lang="ru-RU" dirty="0" smtClean="0">
                <a:latin typeface="Calibri"/>
                <a:ea typeface="Calibri"/>
                <a:cs typeface="Times New Roman"/>
              </a:rPr>
              <a:t> (мяч для опоры) прекрасно развивают чувство равновесия, укрепляют мышцы спины и брюшного пресса, создают хороший мышечный корсет, способствуют формированию правильного дыхания.</a:t>
            </a:r>
            <a:endParaRPr lang="ru-RU" dirty="0">
              <a:latin typeface="Calibri"/>
              <a:ea typeface="Calibri"/>
              <a:cs typeface="Times New Roman"/>
            </a:endParaRPr>
          </a:p>
          <a:p>
            <a:pPr>
              <a:lnSpc>
                <a:spcPct val="115000"/>
              </a:lnSpc>
              <a:spcAft>
                <a:spcPts val="1000"/>
              </a:spcAft>
            </a:pPr>
            <a:endParaRPr lang="ru-RU" dirty="0" smtClean="0">
              <a:latin typeface="Calibri"/>
              <a:ea typeface="Calibri"/>
              <a:cs typeface="Times New Roman"/>
            </a:endParaRPr>
          </a:p>
          <a:p>
            <a:pPr>
              <a:lnSpc>
                <a:spcPct val="115000"/>
              </a:lnSpc>
              <a:spcAft>
                <a:spcPts val="1000"/>
              </a:spcAft>
            </a:pPr>
            <a:endParaRPr lang="ru-RU" dirty="0">
              <a:latin typeface="Calibri"/>
              <a:ea typeface="Calibri"/>
              <a:cs typeface="Times New Roman"/>
            </a:endParaRPr>
          </a:p>
          <a:p>
            <a:pPr>
              <a:lnSpc>
                <a:spcPct val="115000"/>
              </a:lnSpc>
              <a:spcAft>
                <a:spcPts val="1000"/>
              </a:spcAft>
            </a:pPr>
            <a:endParaRPr lang="ru-RU" dirty="0" smtClean="0">
              <a:latin typeface="Calibri"/>
              <a:ea typeface="Calibri"/>
              <a:cs typeface="Times New Roman"/>
            </a:endParaRPr>
          </a:p>
          <a:p>
            <a:pPr>
              <a:lnSpc>
                <a:spcPct val="115000"/>
              </a:lnSpc>
              <a:spcAft>
                <a:spcPts val="1000"/>
              </a:spcAft>
            </a:pPr>
            <a:endParaRPr lang="ru-RU" dirty="0" smtClean="0">
              <a:latin typeface="Calibri"/>
              <a:ea typeface="Calibri"/>
              <a:cs typeface="Times New Roman"/>
            </a:endParaRPr>
          </a:p>
          <a:p>
            <a:r>
              <a:rPr lang="ru-RU" b="1" i="1" dirty="0" smtClean="0">
                <a:solidFill>
                  <a:srgbClr val="000000"/>
                </a:solidFill>
                <a:latin typeface="Times New Roman"/>
              </a:rPr>
              <a:t>.</a:t>
            </a:r>
            <a:endParaRPr lang="ru-RU" dirty="0">
              <a:effectLst/>
              <a:latin typeface="Calibri"/>
              <a:ea typeface="Calibri"/>
              <a:cs typeface="Times New Roman"/>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779912" y="4293096"/>
            <a:ext cx="1835906"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836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332656"/>
            <a:ext cx="7560840" cy="2585323"/>
          </a:xfrm>
          <a:prstGeom prst="rect">
            <a:avLst/>
          </a:prstGeom>
          <a:noFill/>
        </p:spPr>
        <p:txBody>
          <a:bodyPr wrap="square" rtlCol="0">
            <a:spAutoFit/>
          </a:bodyPr>
          <a:lstStyle/>
          <a:p>
            <a:r>
              <a:rPr lang="ru-RU" b="1" i="1" u="sng" dirty="0" smtClean="0">
                <a:solidFill>
                  <a:srgbClr val="FF0000"/>
                </a:solidFill>
              </a:rPr>
              <a:t>Детский </a:t>
            </a:r>
            <a:r>
              <a:rPr lang="ru-RU" b="1" i="1" u="sng" dirty="0" err="1" smtClean="0">
                <a:solidFill>
                  <a:srgbClr val="FF0000"/>
                </a:solidFill>
              </a:rPr>
              <a:t>пилатес</a:t>
            </a:r>
            <a:r>
              <a:rPr lang="ru-RU" b="1" i="1" u="sng" dirty="0" smtClean="0">
                <a:solidFill>
                  <a:srgbClr val="FF0000"/>
                </a:solidFill>
              </a:rPr>
              <a:t> </a:t>
            </a:r>
            <a:r>
              <a:rPr lang="ru-RU" dirty="0" smtClean="0"/>
              <a:t>– специально составленная программа</a:t>
            </a:r>
          </a:p>
          <a:p>
            <a:r>
              <a:rPr lang="ru-RU" dirty="0" smtClean="0"/>
              <a:t>На основе базовых упражнений, адаптированных к детям</a:t>
            </a:r>
          </a:p>
          <a:p>
            <a:r>
              <a:rPr lang="ru-RU" dirty="0" smtClean="0"/>
              <a:t>Различного возраста. Для 5-6 летних воспитанников занятия проводятся в игровой форме.</a:t>
            </a:r>
          </a:p>
          <a:p>
            <a:r>
              <a:rPr lang="ru-RU" dirty="0" smtClean="0"/>
              <a:t>Следуя за волшебными героями, они выполняют упражнения, укрепляя мышцы тела развивают силу, гибкость, растяжку.</a:t>
            </a:r>
          </a:p>
          <a:p>
            <a:endParaRPr lang="ru-RU" dirty="0" smtClean="0"/>
          </a:p>
          <a:p>
            <a:endParaRPr lang="ru-RU" dirty="0"/>
          </a:p>
          <a:p>
            <a:endParaRPr lang="ru-RU"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5417" y="2907837"/>
            <a:ext cx="4013126" cy="267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452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476672"/>
            <a:ext cx="8208912" cy="4694106"/>
          </a:xfrm>
          <a:prstGeom prst="rect">
            <a:avLst/>
          </a:prstGeom>
          <a:noFill/>
        </p:spPr>
        <p:txBody>
          <a:bodyPr wrap="square" rtlCol="0">
            <a:spAutoFit/>
          </a:bodyPr>
          <a:lstStyle/>
          <a:p>
            <a:pPr>
              <a:lnSpc>
                <a:spcPct val="115000"/>
              </a:lnSpc>
              <a:spcAft>
                <a:spcPts val="1000"/>
              </a:spcAft>
            </a:pPr>
            <a:endParaRPr lang="ru-RU" dirty="0" smtClean="0">
              <a:solidFill>
                <a:prstClr val="black"/>
              </a:solidFill>
              <a:latin typeface="Calibri"/>
              <a:ea typeface="Calibri"/>
              <a:cs typeface="Times New Roman"/>
            </a:endParaRPr>
          </a:p>
          <a:p>
            <a:r>
              <a:rPr lang="ru-RU" b="1" i="1" u="sng" dirty="0">
                <a:solidFill>
                  <a:srgbClr val="FF0000"/>
                </a:solidFill>
                <a:latin typeface="Times New Roman"/>
              </a:rPr>
              <a:t>Культурные </a:t>
            </a:r>
            <a:r>
              <a:rPr lang="ru-RU" b="1" i="1" u="sng" dirty="0" smtClean="0">
                <a:solidFill>
                  <a:srgbClr val="FF0000"/>
                </a:solidFill>
                <a:latin typeface="Times New Roman"/>
              </a:rPr>
              <a:t>практики. </a:t>
            </a:r>
            <a:r>
              <a:rPr lang="ru-RU" dirty="0" smtClean="0">
                <a:solidFill>
                  <a:srgbClr val="000000"/>
                </a:solidFill>
                <a:latin typeface="Times New Roman"/>
              </a:rPr>
              <a:t>Во </a:t>
            </a:r>
            <a:r>
              <a:rPr lang="ru-RU" dirty="0">
                <a:solidFill>
                  <a:srgbClr val="000000"/>
                </a:solidFill>
                <a:latin typeface="Times New Roman"/>
              </a:rPr>
              <a:t>второй половине дня организуются разнообразные культурные практики, ориентированные на проявление детьми самостоятельности и творчества в разных видах деятельности. В культурных практиках создается атмосфера свободы выбора, творческого обмена и самовыражения, сотрудничества взрослого и детей. Организация культурных практик носит преимущественно подгрупповой характер</a:t>
            </a:r>
            <a:r>
              <a:rPr lang="ru-RU" dirty="0" smtClean="0">
                <a:solidFill>
                  <a:srgbClr val="000000"/>
                </a:solidFill>
                <a:latin typeface="Times New Roman"/>
              </a:rPr>
              <a:t>:</a:t>
            </a:r>
          </a:p>
          <a:p>
            <a:r>
              <a:rPr lang="ru-RU" dirty="0" smtClean="0">
                <a:solidFill>
                  <a:srgbClr val="000000"/>
                </a:solidFill>
                <a:latin typeface="Times New Roman"/>
              </a:rPr>
              <a:t>-</a:t>
            </a:r>
            <a:r>
              <a:rPr lang="ru-RU" b="1" i="1" dirty="0">
                <a:solidFill>
                  <a:srgbClr val="000000"/>
                </a:solidFill>
                <a:latin typeface="Times New Roman"/>
              </a:rPr>
              <a:t>совместная игра; </a:t>
            </a:r>
            <a:endParaRPr lang="ru-RU" dirty="0">
              <a:solidFill>
                <a:srgbClr val="000000"/>
              </a:solidFill>
              <a:latin typeface="Times New Roman"/>
            </a:endParaRPr>
          </a:p>
          <a:p>
            <a:r>
              <a:rPr lang="ru-RU" b="1" i="1" dirty="0">
                <a:solidFill>
                  <a:srgbClr val="000000"/>
                </a:solidFill>
                <a:latin typeface="Times New Roman"/>
              </a:rPr>
              <a:t>--соревнования;</a:t>
            </a:r>
            <a:endParaRPr lang="ru-RU" dirty="0">
              <a:solidFill>
                <a:srgbClr val="000000"/>
              </a:solidFill>
              <a:latin typeface="Times New Roman"/>
            </a:endParaRPr>
          </a:p>
          <a:p>
            <a:r>
              <a:rPr lang="ru-RU" b="1" i="1" dirty="0">
                <a:solidFill>
                  <a:srgbClr val="000000"/>
                </a:solidFill>
                <a:latin typeface="Times New Roman"/>
              </a:rPr>
              <a:t>--олимпиада;</a:t>
            </a:r>
            <a:endParaRPr lang="ru-RU" dirty="0">
              <a:solidFill>
                <a:srgbClr val="000000"/>
              </a:solidFill>
              <a:latin typeface="Times New Roman"/>
            </a:endParaRPr>
          </a:p>
          <a:p>
            <a:r>
              <a:rPr lang="ru-RU" b="1" i="1" dirty="0">
                <a:solidFill>
                  <a:srgbClr val="000000"/>
                </a:solidFill>
                <a:latin typeface="Times New Roman"/>
              </a:rPr>
              <a:t>--школа мяча</a:t>
            </a:r>
            <a:r>
              <a:rPr lang="ru-RU" b="1" i="1" dirty="0" smtClean="0">
                <a:solidFill>
                  <a:srgbClr val="000000"/>
                </a:solidFill>
                <a:latin typeface="Times New Roman"/>
              </a:rPr>
              <a:t>;</a:t>
            </a:r>
          </a:p>
          <a:p>
            <a:r>
              <a:rPr lang="ru-RU" b="1" i="1" dirty="0" smtClean="0">
                <a:solidFill>
                  <a:srgbClr val="000000"/>
                </a:solidFill>
                <a:latin typeface="Times New Roman"/>
              </a:rPr>
              <a:t>--</a:t>
            </a:r>
            <a:r>
              <a:rPr lang="ru-RU" b="1" i="1" dirty="0">
                <a:solidFill>
                  <a:srgbClr val="000000"/>
                </a:solidFill>
                <a:latin typeface="Times New Roman"/>
              </a:rPr>
              <a:t>ситуации общения и накопления положительного социально-эмоционального опыта;</a:t>
            </a:r>
            <a:endParaRPr lang="ru-RU" dirty="0">
              <a:solidFill>
                <a:srgbClr val="000000"/>
              </a:solidFill>
              <a:latin typeface="Times New Roman"/>
            </a:endParaRPr>
          </a:p>
          <a:p>
            <a:r>
              <a:rPr lang="ru-RU" dirty="0">
                <a:solidFill>
                  <a:srgbClr val="000000"/>
                </a:solidFill>
                <a:latin typeface="Times New Roman"/>
              </a:rPr>
              <a:t>--</a:t>
            </a:r>
            <a:r>
              <a:rPr lang="ru-RU" b="1" i="1" dirty="0">
                <a:solidFill>
                  <a:srgbClr val="000000"/>
                </a:solidFill>
                <a:latin typeface="Times New Roman"/>
              </a:rPr>
              <a:t>Недели здоровья;</a:t>
            </a:r>
            <a:endParaRPr lang="ru-RU" dirty="0">
              <a:solidFill>
                <a:srgbClr val="000000"/>
              </a:solidFill>
              <a:latin typeface="Times New Roman"/>
            </a:endParaRPr>
          </a:p>
          <a:p>
            <a:r>
              <a:rPr lang="ru-RU" b="1" i="1" dirty="0">
                <a:solidFill>
                  <a:srgbClr val="000000"/>
                </a:solidFill>
                <a:latin typeface="Times New Roman"/>
              </a:rPr>
              <a:t>--туристические прогулки</a:t>
            </a:r>
            <a:r>
              <a:rPr lang="ru-RU" b="1" i="1" dirty="0" smtClean="0">
                <a:solidFill>
                  <a:srgbClr val="000000"/>
                </a:solidFill>
                <a:latin typeface="Times New Roman"/>
              </a:rPr>
              <a:t>;</a:t>
            </a:r>
            <a:endParaRPr lang="ru-RU" dirty="0" smtClean="0">
              <a:solidFill>
                <a:srgbClr val="000000"/>
              </a:solidFill>
              <a:latin typeface="Times New Roman"/>
            </a:endParaRPr>
          </a:p>
          <a:p>
            <a:r>
              <a:rPr lang="ru-RU" dirty="0" smtClean="0">
                <a:solidFill>
                  <a:srgbClr val="000000"/>
                </a:solidFill>
                <a:latin typeface="Times New Roman"/>
              </a:rPr>
              <a:t>-</a:t>
            </a:r>
            <a:r>
              <a:rPr lang="ru-RU" b="1" i="1" dirty="0">
                <a:solidFill>
                  <a:srgbClr val="000000"/>
                </a:solidFill>
                <a:latin typeface="Times New Roman"/>
              </a:rPr>
              <a:t>детский досуг, спортивные развлечения и др.</a:t>
            </a:r>
            <a:endParaRPr lang="ru-RU" dirty="0">
              <a:solidFill>
                <a:prstClr val="black"/>
              </a:solidFill>
              <a:latin typeface="Calibri"/>
              <a:ea typeface="Calibri"/>
              <a:cs typeface="Times New Roman"/>
            </a:endParaRPr>
          </a:p>
        </p:txBody>
      </p:sp>
    </p:spTree>
    <p:extLst>
      <p:ext uri="{BB962C8B-B14F-4D97-AF65-F5344CB8AC3E}">
        <p14:creationId xmlns:p14="http://schemas.microsoft.com/office/powerpoint/2010/main" val="3725117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1" y="1124744"/>
            <a:ext cx="7416824" cy="5109091"/>
          </a:xfrm>
          <a:prstGeom prst="rect">
            <a:avLst/>
          </a:prstGeom>
          <a:noFill/>
        </p:spPr>
        <p:txBody>
          <a:bodyPr wrap="square" rtlCol="0">
            <a:spAutoFit/>
          </a:bodyPr>
          <a:lstStyle/>
          <a:p>
            <a:pPr algn="ctr"/>
            <a:r>
              <a:rPr lang="ru-RU" sz="3200" dirty="0" smtClean="0">
                <a:solidFill>
                  <a:srgbClr val="FF0000"/>
                </a:solidFill>
              </a:rPr>
              <a:t>Цель:</a:t>
            </a:r>
            <a:r>
              <a:rPr lang="ru-RU" sz="3200" dirty="0" smtClean="0"/>
              <a:t> Расширение использования игровых обучающих технологий</a:t>
            </a:r>
          </a:p>
          <a:p>
            <a:pPr algn="ctr"/>
            <a:r>
              <a:rPr lang="ru-RU" sz="3200" dirty="0"/>
              <a:t>в</a:t>
            </a:r>
            <a:r>
              <a:rPr lang="ru-RU" sz="3200" dirty="0" smtClean="0"/>
              <a:t> практической работе инструкторов по физической культуре.</a:t>
            </a:r>
          </a:p>
          <a:p>
            <a:endParaRPr lang="ru-RU" sz="2000" dirty="0"/>
          </a:p>
          <a:p>
            <a:r>
              <a:rPr lang="ru-RU" sz="2000" dirty="0" smtClean="0"/>
              <a:t>Нормативные документы.</a:t>
            </a:r>
            <a:endParaRPr lang="ru-RU" sz="3200" dirty="0"/>
          </a:p>
          <a:p>
            <a:pPr marL="285750" lvl="0" indent="-285750">
              <a:buFontTx/>
              <a:buChar char="-"/>
            </a:pPr>
            <a:r>
              <a:rPr lang="ru-RU" dirty="0">
                <a:solidFill>
                  <a:srgbClr val="A7EA52">
                    <a:lumMod val="50000"/>
                  </a:srgbClr>
                </a:solidFill>
              </a:rPr>
              <a:t>Задачи ФГОС.</a:t>
            </a:r>
          </a:p>
          <a:p>
            <a:pPr marL="285750" lvl="0" indent="-285750">
              <a:buFontTx/>
              <a:buChar char="-"/>
            </a:pPr>
            <a:r>
              <a:rPr lang="ru-RU" dirty="0">
                <a:solidFill>
                  <a:srgbClr val="A7EA52">
                    <a:lumMod val="50000"/>
                  </a:srgbClr>
                </a:solidFill>
              </a:rPr>
              <a:t>Создание условий для сохранения здоровья и развития </a:t>
            </a:r>
          </a:p>
          <a:p>
            <a:pPr lvl="0"/>
            <a:r>
              <a:rPr lang="ru-RU" dirty="0">
                <a:solidFill>
                  <a:srgbClr val="A7EA52">
                    <a:lumMod val="50000"/>
                  </a:srgbClr>
                </a:solidFill>
              </a:rPr>
              <a:t>  детей в Свердловской области</a:t>
            </a:r>
            <a:r>
              <a:rPr lang="ru-RU" dirty="0">
                <a:solidFill>
                  <a:prstClr val="black"/>
                </a:solidFill>
              </a:rPr>
              <a:t>. </a:t>
            </a:r>
          </a:p>
          <a:p>
            <a:pPr lvl="0"/>
            <a:r>
              <a:rPr lang="ru-RU" dirty="0">
                <a:solidFill>
                  <a:prstClr val="black"/>
                </a:solidFill>
              </a:rPr>
              <a:t>( Государственная программа  Свердловской области</a:t>
            </a:r>
          </a:p>
          <a:p>
            <a:pPr lvl="0"/>
            <a:r>
              <a:rPr lang="ru-RU" dirty="0">
                <a:solidFill>
                  <a:prstClr val="black"/>
                </a:solidFill>
              </a:rPr>
              <a:t>«Развитие системы образования в Свердловской области до 2024 года»</a:t>
            </a:r>
          </a:p>
          <a:p>
            <a:pPr algn="ctr"/>
            <a:endParaRPr lang="ru-RU" sz="3200" dirty="0" smtClean="0"/>
          </a:p>
          <a:p>
            <a:endParaRPr lang="ru-RU" dirty="0"/>
          </a:p>
        </p:txBody>
      </p:sp>
    </p:spTree>
    <p:extLst>
      <p:ext uri="{BB962C8B-B14F-4D97-AF65-F5344CB8AC3E}">
        <p14:creationId xmlns:p14="http://schemas.microsoft.com/office/powerpoint/2010/main" val="1750393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07" y="867679"/>
            <a:ext cx="8662879" cy="531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9552" y="548680"/>
            <a:ext cx="2768276" cy="400110"/>
          </a:xfrm>
          <a:prstGeom prst="rect">
            <a:avLst/>
          </a:prstGeom>
          <a:noFill/>
        </p:spPr>
        <p:txBody>
          <a:bodyPr wrap="square" rtlCol="0">
            <a:spAutoFit/>
          </a:bodyPr>
          <a:lstStyle/>
          <a:p>
            <a:r>
              <a:rPr lang="ru-RU" sz="2000" dirty="0" smtClean="0">
                <a:solidFill>
                  <a:srgbClr val="FF0000"/>
                </a:solidFill>
              </a:rPr>
              <a:t>Актуальность</a:t>
            </a:r>
            <a:endParaRPr lang="ru-RU" sz="2000" dirty="0">
              <a:solidFill>
                <a:srgbClr val="FF0000"/>
              </a:solidFill>
            </a:endParaRPr>
          </a:p>
        </p:txBody>
      </p:sp>
      <p:pic>
        <p:nvPicPr>
          <p:cNvPr id="2052" name="Picture 4" descr="http://photoudom.ru/photo/71/713bde5c89b0515f639d6358daef35d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348" y="3284984"/>
            <a:ext cx="2208245"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962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548680"/>
            <a:ext cx="7704856" cy="3277820"/>
          </a:xfrm>
          <a:prstGeom prst="rect">
            <a:avLst/>
          </a:prstGeom>
        </p:spPr>
        <p:txBody>
          <a:bodyPr wrap="square">
            <a:spAutoFit/>
          </a:bodyPr>
          <a:lstStyle/>
          <a:p>
            <a:pPr>
              <a:lnSpc>
                <a:spcPct val="115000"/>
              </a:lnSpc>
              <a:spcAft>
                <a:spcPts val="1000"/>
              </a:spcAft>
            </a:pPr>
            <a:r>
              <a:rPr lang="ru-RU" dirty="0">
                <a:solidFill>
                  <a:srgbClr val="FF0000"/>
                </a:solidFill>
                <a:latin typeface="Calibri"/>
                <a:ea typeface="Calibri"/>
                <a:cs typeface="Times New Roman"/>
              </a:rPr>
              <a:t>Проблема</a:t>
            </a:r>
            <a:r>
              <a:rPr lang="ru-RU" dirty="0">
                <a:latin typeface="Calibri"/>
                <a:ea typeface="Calibri"/>
                <a:cs typeface="Times New Roman"/>
              </a:rPr>
              <a:t> -  слабое физическое развитие детей при поступлении в детский сад. Общая картина такова: дети испытывают "двигательный дефицит", задерживается возрастное развитие быстроты, ловкости, координации движений, выносливости, гибкости и силы. Дети имеют излишний вес, нарушения осанки, вследствие чего визуально у них наблюдается неуклюжесть, мешковатость, жестикуляция и мимика вялая, при ходьбе волочат за собой ноги, чувствуется скованность, неуверенность, голова опущена, нет гордости в осанки. Поэтому, многие дети нуждаются в особых технологиях физического развития, в которых должен быть учтен весь комплекс соматических и физических проблем. </a:t>
            </a:r>
            <a:endParaRPr lang="ru-RU" dirty="0">
              <a:effectLst/>
              <a:latin typeface="Calibri"/>
              <a:ea typeface="Calibri"/>
              <a:cs typeface="Times New Roman"/>
            </a:endParaRPr>
          </a:p>
        </p:txBody>
      </p:sp>
      <p:pic>
        <p:nvPicPr>
          <p:cNvPr id="11266" name="Picture 2" descr="https://arhivurokov.ru/kopilka/up/html/2017/04/16/k_58f34a808506f/409509_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2120" y="3504838"/>
            <a:ext cx="2232248" cy="335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138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476672"/>
            <a:ext cx="8208912" cy="1347805"/>
          </a:xfrm>
          <a:prstGeom prst="rect">
            <a:avLst/>
          </a:prstGeom>
          <a:noFill/>
        </p:spPr>
        <p:txBody>
          <a:bodyPr wrap="square" rtlCol="0">
            <a:spAutoFit/>
          </a:bodyPr>
          <a:lstStyle/>
          <a:p>
            <a:pPr>
              <a:lnSpc>
                <a:spcPct val="115000"/>
              </a:lnSpc>
              <a:spcAft>
                <a:spcPts val="1000"/>
              </a:spcAft>
            </a:pPr>
            <a:r>
              <a:rPr lang="ru-RU" dirty="0">
                <a:latin typeface="Calibri"/>
                <a:ea typeface="Calibri"/>
                <a:cs typeface="Times New Roman"/>
              </a:rPr>
              <a:t>Одним из путей решения этой проблемы является целенаправленное использование в процессе физического воспитания дошкольников известных физкультурно-оздоровительных методик и инновационных технологий, адаптированных к возрастным особенностям детей.</a:t>
            </a:r>
            <a:endParaRPr lang="ru-RU" dirty="0">
              <a:effectLst/>
              <a:latin typeface="Calibri"/>
              <a:ea typeface="Calibri"/>
              <a:cs typeface="Times New Roman"/>
            </a:endParaRPr>
          </a:p>
        </p:txBody>
      </p:sp>
      <p:pic>
        <p:nvPicPr>
          <p:cNvPr id="10242" name="Picture 2" descr="http://mdou14amursk.ucoz.ru/_nw/1/888655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9937" y="1853144"/>
            <a:ext cx="5560111"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810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476672"/>
            <a:ext cx="8208912" cy="6281207"/>
          </a:xfrm>
          <a:prstGeom prst="rect">
            <a:avLst/>
          </a:prstGeom>
          <a:noFill/>
        </p:spPr>
        <p:txBody>
          <a:bodyPr wrap="square" rtlCol="0">
            <a:spAutoFit/>
          </a:bodyPr>
          <a:lstStyle/>
          <a:p>
            <a:pPr>
              <a:lnSpc>
                <a:spcPct val="115000"/>
              </a:lnSpc>
              <a:spcAft>
                <a:spcPts val="1000"/>
              </a:spcAft>
            </a:pPr>
            <a:r>
              <a:rPr lang="ru-RU" b="1" i="1" u="sng" dirty="0" smtClean="0">
                <a:solidFill>
                  <a:srgbClr val="FF0000"/>
                </a:solidFill>
                <a:latin typeface="Calibri"/>
                <a:ea typeface="Calibri"/>
                <a:cs typeface="Times New Roman"/>
              </a:rPr>
              <a:t>Танцевально-ритмическая </a:t>
            </a:r>
            <a:r>
              <a:rPr lang="ru-RU" b="1" i="1" u="sng" dirty="0">
                <a:solidFill>
                  <a:srgbClr val="FF0000"/>
                </a:solidFill>
                <a:latin typeface="Calibri"/>
                <a:ea typeface="Calibri"/>
                <a:cs typeface="Times New Roman"/>
              </a:rPr>
              <a:t>гимнастика.</a:t>
            </a:r>
          </a:p>
          <a:p>
            <a:pPr>
              <a:lnSpc>
                <a:spcPct val="115000"/>
              </a:lnSpc>
              <a:spcAft>
                <a:spcPts val="1000"/>
              </a:spcAft>
            </a:pPr>
            <a:r>
              <a:rPr lang="ru-RU" dirty="0">
                <a:latin typeface="Calibri"/>
                <a:ea typeface="Calibri"/>
                <a:cs typeface="Times New Roman"/>
              </a:rPr>
              <a:t>Представлены образно-танцевальные композиции, </a:t>
            </a:r>
            <a:endParaRPr lang="ru-RU" dirty="0" smtClean="0">
              <a:latin typeface="Calibri"/>
              <a:ea typeface="Calibri"/>
              <a:cs typeface="Times New Roman"/>
            </a:endParaRPr>
          </a:p>
          <a:p>
            <a:pPr>
              <a:lnSpc>
                <a:spcPct val="115000"/>
              </a:lnSpc>
              <a:spcAft>
                <a:spcPts val="1000"/>
              </a:spcAft>
            </a:pPr>
            <a:r>
              <a:rPr lang="ru-RU" dirty="0" smtClean="0">
                <a:latin typeface="Calibri"/>
                <a:ea typeface="Calibri"/>
                <a:cs typeface="Times New Roman"/>
              </a:rPr>
              <a:t>каждая </a:t>
            </a:r>
            <a:r>
              <a:rPr lang="ru-RU" dirty="0">
                <a:latin typeface="Calibri"/>
                <a:ea typeface="Calibri"/>
                <a:cs typeface="Times New Roman"/>
              </a:rPr>
              <a:t>из которых имеет целевую направленность, </a:t>
            </a:r>
            <a:endParaRPr lang="ru-RU" dirty="0" smtClean="0">
              <a:latin typeface="Calibri"/>
              <a:ea typeface="Calibri"/>
              <a:cs typeface="Times New Roman"/>
            </a:endParaRPr>
          </a:p>
          <a:p>
            <a:pPr>
              <a:lnSpc>
                <a:spcPct val="115000"/>
              </a:lnSpc>
              <a:spcAft>
                <a:spcPts val="1000"/>
              </a:spcAft>
            </a:pPr>
            <a:r>
              <a:rPr lang="ru-RU" dirty="0" smtClean="0">
                <a:latin typeface="Calibri"/>
                <a:ea typeface="Calibri"/>
                <a:cs typeface="Times New Roman"/>
              </a:rPr>
              <a:t>сюжетный </a:t>
            </a:r>
            <a:r>
              <a:rPr lang="ru-RU" dirty="0">
                <a:latin typeface="Calibri"/>
                <a:ea typeface="Calibri"/>
                <a:cs typeface="Times New Roman"/>
              </a:rPr>
              <a:t>характер и завершенность</a:t>
            </a:r>
            <a:r>
              <a:rPr lang="ru-RU" dirty="0" smtClean="0">
                <a:latin typeface="Calibri"/>
                <a:ea typeface="Calibri"/>
                <a:cs typeface="Times New Roman"/>
              </a:rPr>
              <a:t>.</a:t>
            </a:r>
          </a:p>
          <a:p>
            <a:pPr>
              <a:lnSpc>
                <a:spcPct val="115000"/>
              </a:lnSpc>
              <a:spcAft>
                <a:spcPts val="1000"/>
              </a:spcAft>
            </a:pPr>
            <a:r>
              <a:rPr lang="ru-RU" b="1" i="1" u="sng" dirty="0" err="1" smtClean="0">
                <a:solidFill>
                  <a:srgbClr val="FF0000"/>
                </a:solidFill>
                <a:latin typeface="Calibri"/>
                <a:ea typeface="Calibri"/>
                <a:cs typeface="Times New Roman"/>
              </a:rPr>
              <a:t>Игроритмика</a:t>
            </a:r>
            <a:r>
              <a:rPr lang="ru-RU" b="1" i="1" u="sng" dirty="0">
                <a:solidFill>
                  <a:srgbClr val="FF0000"/>
                </a:solidFill>
                <a:latin typeface="Calibri"/>
                <a:ea typeface="Calibri"/>
                <a:cs typeface="Times New Roman"/>
              </a:rPr>
              <a:t>.</a:t>
            </a:r>
          </a:p>
          <a:p>
            <a:pPr>
              <a:lnSpc>
                <a:spcPct val="115000"/>
              </a:lnSpc>
              <a:spcAft>
                <a:spcPts val="1000"/>
              </a:spcAft>
            </a:pPr>
            <a:r>
              <a:rPr lang="ru-RU" dirty="0">
                <a:latin typeface="Calibri"/>
                <a:ea typeface="Calibri"/>
                <a:cs typeface="Times New Roman"/>
              </a:rPr>
              <a:t>Является основой для развития чувства ритма и двигательных способностей занимающихся, позволяющих свободно, красиво и координационно правильно выполнять движения под музыку, соответственно ее структурным особенностям, характеру, метру, ритму, темпу и другим средствам </a:t>
            </a:r>
            <a:endParaRPr lang="ru-RU" dirty="0" smtClean="0">
              <a:latin typeface="Calibri"/>
              <a:ea typeface="Calibri"/>
              <a:cs typeface="Times New Roman"/>
            </a:endParaRPr>
          </a:p>
          <a:p>
            <a:pPr>
              <a:lnSpc>
                <a:spcPct val="115000"/>
              </a:lnSpc>
              <a:spcAft>
                <a:spcPts val="1000"/>
              </a:spcAft>
            </a:pPr>
            <a:r>
              <a:rPr lang="ru-RU" dirty="0" smtClean="0">
                <a:latin typeface="Calibri"/>
                <a:ea typeface="Calibri"/>
                <a:cs typeface="Times New Roman"/>
              </a:rPr>
              <a:t>музыкальной </a:t>
            </a:r>
            <a:r>
              <a:rPr lang="ru-RU" dirty="0">
                <a:latin typeface="Calibri"/>
                <a:ea typeface="Calibri"/>
                <a:cs typeface="Times New Roman"/>
              </a:rPr>
              <a:t>выразительности. </a:t>
            </a:r>
            <a:endParaRPr lang="ru-RU" dirty="0" smtClean="0">
              <a:latin typeface="Calibri"/>
              <a:ea typeface="Calibri"/>
              <a:cs typeface="Times New Roman"/>
            </a:endParaRPr>
          </a:p>
          <a:p>
            <a:pPr>
              <a:lnSpc>
                <a:spcPct val="115000"/>
              </a:lnSpc>
              <a:spcAft>
                <a:spcPts val="1000"/>
              </a:spcAft>
            </a:pPr>
            <a:r>
              <a:rPr lang="ru-RU" dirty="0" smtClean="0">
                <a:latin typeface="Calibri"/>
                <a:ea typeface="Calibri"/>
                <a:cs typeface="Times New Roman"/>
              </a:rPr>
              <a:t>В </a:t>
            </a:r>
            <a:r>
              <a:rPr lang="ru-RU" dirty="0">
                <a:latin typeface="Calibri"/>
                <a:ea typeface="Calibri"/>
                <a:cs typeface="Times New Roman"/>
              </a:rPr>
              <a:t>этот раздел входят специальные </a:t>
            </a:r>
            <a:r>
              <a:rPr lang="ru-RU" dirty="0" smtClean="0">
                <a:latin typeface="Calibri"/>
                <a:ea typeface="Calibri"/>
                <a:cs typeface="Times New Roman"/>
              </a:rPr>
              <a:t>упражнения</a:t>
            </a:r>
          </a:p>
          <a:p>
            <a:pPr>
              <a:lnSpc>
                <a:spcPct val="115000"/>
              </a:lnSpc>
              <a:spcAft>
                <a:spcPts val="1000"/>
              </a:spcAft>
            </a:pPr>
            <a:r>
              <a:rPr lang="ru-RU" dirty="0" smtClean="0">
                <a:latin typeface="Calibri"/>
                <a:ea typeface="Calibri"/>
                <a:cs typeface="Times New Roman"/>
              </a:rPr>
              <a:t> </a:t>
            </a:r>
            <a:r>
              <a:rPr lang="ru-RU" dirty="0">
                <a:latin typeface="Calibri"/>
                <a:ea typeface="Calibri"/>
                <a:cs typeface="Times New Roman"/>
              </a:rPr>
              <a:t>для согласования движений с музыкой, </a:t>
            </a:r>
            <a:endParaRPr lang="ru-RU" dirty="0" smtClean="0">
              <a:latin typeface="Calibri"/>
              <a:ea typeface="Calibri"/>
              <a:cs typeface="Times New Roman"/>
            </a:endParaRPr>
          </a:p>
          <a:p>
            <a:pPr>
              <a:lnSpc>
                <a:spcPct val="115000"/>
              </a:lnSpc>
              <a:spcAft>
                <a:spcPts val="1000"/>
              </a:spcAft>
            </a:pPr>
            <a:r>
              <a:rPr lang="ru-RU" dirty="0" smtClean="0">
                <a:latin typeface="Calibri"/>
                <a:ea typeface="Calibri"/>
                <a:cs typeface="Times New Roman"/>
              </a:rPr>
              <a:t>музыкальные </a:t>
            </a:r>
            <a:r>
              <a:rPr lang="ru-RU" dirty="0">
                <a:latin typeface="Calibri"/>
                <a:ea typeface="Calibri"/>
                <a:cs typeface="Times New Roman"/>
              </a:rPr>
              <a:t>задания и игры</a:t>
            </a:r>
            <a:r>
              <a:rPr lang="ru-RU" dirty="0" smtClean="0">
                <a:latin typeface="Calibri"/>
                <a:ea typeface="Calibri"/>
                <a:cs typeface="Times New Roman"/>
              </a:rPr>
              <a:t>.</a:t>
            </a:r>
          </a:p>
          <a:p>
            <a:pPr>
              <a:lnSpc>
                <a:spcPct val="115000"/>
              </a:lnSpc>
              <a:spcAft>
                <a:spcPts val="1000"/>
              </a:spcAft>
            </a:pPr>
            <a:endParaRPr lang="ru-RU" dirty="0">
              <a:latin typeface="Calibri"/>
              <a:ea typeface="Calibri"/>
              <a:cs typeface="Times New Roman"/>
            </a:endParaRPr>
          </a:p>
          <a:p>
            <a:pPr>
              <a:lnSpc>
                <a:spcPct val="115000"/>
              </a:lnSpc>
              <a:spcAft>
                <a:spcPts val="1000"/>
              </a:spcAft>
            </a:pPr>
            <a:endParaRPr lang="ru-RU" dirty="0">
              <a:effectLst/>
              <a:latin typeface="Calibri"/>
              <a:ea typeface="Calibri"/>
              <a:cs typeface="Times New Roman"/>
            </a:endParaRPr>
          </a:p>
        </p:txBody>
      </p:sp>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509" y="548680"/>
            <a:ext cx="2917940" cy="2160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762" y="3789040"/>
            <a:ext cx="2797032" cy="2705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624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476672"/>
            <a:ext cx="8208912" cy="4409156"/>
          </a:xfrm>
          <a:prstGeom prst="rect">
            <a:avLst/>
          </a:prstGeom>
          <a:noFill/>
        </p:spPr>
        <p:txBody>
          <a:bodyPr wrap="square" rtlCol="0">
            <a:spAutoFit/>
          </a:bodyPr>
          <a:lstStyle/>
          <a:p>
            <a:pPr>
              <a:lnSpc>
                <a:spcPct val="115000"/>
              </a:lnSpc>
              <a:spcAft>
                <a:spcPts val="1000"/>
              </a:spcAft>
            </a:pPr>
            <a:r>
              <a:rPr lang="ru-RU" b="1" i="1" u="sng" dirty="0" err="1">
                <a:solidFill>
                  <a:srgbClr val="FF0000"/>
                </a:solidFill>
                <a:latin typeface="Calibri"/>
                <a:ea typeface="Calibri"/>
                <a:cs typeface="Times New Roman"/>
              </a:rPr>
              <a:t>Игрогимнастика</a:t>
            </a:r>
            <a:r>
              <a:rPr lang="ru-RU" b="1" i="1" u="sng" dirty="0">
                <a:solidFill>
                  <a:srgbClr val="FF0000"/>
                </a:solidFill>
                <a:latin typeface="Calibri"/>
                <a:ea typeface="Calibri"/>
                <a:cs typeface="Times New Roman"/>
              </a:rPr>
              <a:t>.</a:t>
            </a:r>
          </a:p>
          <a:p>
            <a:pPr>
              <a:lnSpc>
                <a:spcPct val="115000"/>
              </a:lnSpc>
              <a:spcAft>
                <a:spcPts val="1000"/>
              </a:spcAft>
            </a:pPr>
            <a:r>
              <a:rPr lang="ru-RU" dirty="0">
                <a:latin typeface="Calibri"/>
                <a:ea typeface="Calibri"/>
                <a:cs typeface="Times New Roman"/>
              </a:rPr>
              <a:t>Служит основой для усвоения ребенком различных видов движений, обеспечивающих эффективное формирование умений и навыков. В раздел входят строевые, общеразвивающие упражнения, акробатические, направленные на расслабление мышц, дыхательные и укрепление осанки.</a:t>
            </a:r>
          </a:p>
          <a:p>
            <a:pPr>
              <a:lnSpc>
                <a:spcPct val="115000"/>
              </a:lnSpc>
              <a:spcAft>
                <a:spcPts val="1000"/>
              </a:spcAft>
            </a:pPr>
            <a:r>
              <a:rPr lang="ru-RU" dirty="0">
                <a:latin typeface="Calibri"/>
                <a:ea typeface="Calibri"/>
                <a:cs typeface="Times New Roman"/>
              </a:rPr>
              <a:t> </a:t>
            </a:r>
          </a:p>
          <a:p>
            <a:pPr>
              <a:lnSpc>
                <a:spcPct val="115000"/>
              </a:lnSpc>
              <a:spcAft>
                <a:spcPts val="1000"/>
              </a:spcAft>
            </a:pPr>
            <a:r>
              <a:rPr lang="ru-RU" b="1" i="1" u="sng" dirty="0" err="1">
                <a:solidFill>
                  <a:srgbClr val="FF0000"/>
                </a:solidFill>
                <a:latin typeface="Calibri"/>
                <a:ea typeface="Calibri"/>
                <a:cs typeface="Times New Roman"/>
              </a:rPr>
              <a:t>Игротанец</a:t>
            </a:r>
            <a:r>
              <a:rPr lang="ru-RU" b="1" i="1" u="sng" dirty="0">
                <a:solidFill>
                  <a:srgbClr val="FF0000"/>
                </a:solidFill>
                <a:latin typeface="Calibri"/>
                <a:ea typeface="Calibri"/>
                <a:cs typeface="Times New Roman"/>
              </a:rPr>
              <a:t>.</a:t>
            </a:r>
          </a:p>
          <a:p>
            <a:pPr>
              <a:lnSpc>
                <a:spcPct val="115000"/>
              </a:lnSpc>
              <a:spcAft>
                <a:spcPts val="1000"/>
              </a:spcAft>
            </a:pPr>
            <a:r>
              <a:rPr lang="ru-RU" dirty="0">
                <a:latin typeface="Calibri"/>
                <a:ea typeface="Calibri"/>
                <a:cs typeface="Times New Roman"/>
              </a:rPr>
              <a:t>Направлен на формирование у воспитанников танцевальных движений, что способствует повышению общей культуры ребенка. Танцы имеют воспитательное значение и доставляют эстетическую радость детям. В этот раздел входят танцевальные шаги, элементы хореографических упражнений, танцевальные формы (историко-бытовой, народный, современные ритмические танцы).</a:t>
            </a:r>
            <a:endParaRPr lang="ru-RU" dirty="0">
              <a:effectLst/>
              <a:latin typeface="Calibri"/>
              <a:ea typeface="Calibri"/>
              <a:cs typeface="Times New Roman"/>
            </a:endParaRPr>
          </a:p>
        </p:txBody>
      </p:sp>
    </p:spTree>
    <p:extLst>
      <p:ext uri="{BB962C8B-B14F-4D97-AF65-F5344CB8AC3E}">
        <p14:creationId xmlns:p14="http://schemas.microsoft.com/office/powerpoint/2010/main" val="1801360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476672"/>
            <a:ext cx="8208912" cy="5174493"/>
          </a:xfrm>
          <a:prstGeom prst="rect">
            <a:avLst/>
          </a:prstGeom>
          <a:noFill/>
        </p:spPr>
        <p:txBody>
          <a:bodyPr wrap="square" rtlCol="0">
            <a:spAutoFit/>
          </a:bodyPr>
          <a:lstStyle/>
          <a:p>
            <a:pPr>
              <a:lnSpc>
                <a:spcPct val="115000"/>
              </a:lnSpc>
              <a:spcAft>
                <a:spcPts val="1000"/>
              </a:spcAft>
            </a:pPr>
            <a:r>
              <a:rPr lang="ru-RU" b="1" i="1" u="sng" dirty="0" smtClean="0">
                <a:solidFill>
                  <a:srgbClr val="FF0000"/>
                </a:solidFill>
                <a:latin typeface="Calibri"/>
                <a:ea typeface="Calibri"/>
                <a:cs typeface="Times New Roman"/>
              </a:rPr>
              <a:t>Игровой </a:t>
            </a:r>
            <a:r>
              <a:rPr lang="ru-RU" b="1" i="1" u="sng" dirty="0">
                <a:solidFill>
                  <a:srgbClr val="FF0000"/>
                </a:solidFill>
                <a:latin typeface="Calibri"/>
                <a:ea typeface="Calibri"/>
                <a:cs typeface="Times New Roman"/>
              </a:rPr>
              <a:t>самомассаж.</a:t>
            </a:r>
          </a:p>
          <a:p>
            <a:pPr>
              <a:lnSpc>
                <a:spcPct val="115000"/>
              </a:lnSpc>
              <a:spcAft>
                <a:spcPts val="1000"/>
              </a:spcAft>
            </a:pPr>
            <a:r>
              <a:rPr lang="ru-RU" dirty="0">
                <a:latin typeface="Calibri"/>
                <a:ea typeface="Calibri"/>
                <a:cs typeface="Times New Roman"/>
              </a:rPr>
              <a:t>Является основой для закаливания и оздоровления детского организма. Выполняя упражнения самомассажа в игровой форме, дети получают радость и хорошее настроение. Такие упражнения способствуют формированию у ребенка сознательного стремления к здоровью, развитие навыков собственного оздоровления.</a:t>
            </a:r>
          </a:p>
          <a:p>
            <a:pPr>
              <a:lnSpc>
                <a:spcPct val="115000"/>
              </a:lnSpc>
              <a:spcAft>
                <a:spcPts val="1000"/>
              </a:spcAft>
            </a:pPr>
            <a:r>
              <a:rPr lang="ru-RU" dirty="0">
                <a:latin typeface="Calibri"/>
                <a:ea typeface="Calibri"/>
                <a:cs typeface="Times New Roman"/>
              </a:rPr>
              <a:t> </a:t>
            </a:r>
          </a:p>
          <a:p>
            <a:pPr>
              <a:lnSpc>
                <a:spcPct val="115000"/>
              </a:lnSpc>
              <a:spcAft>
                <a:spcPts val="1000"/>
              </a:spcAft>
            </a:pPr>
            <a:r>
              <a:rPr lang="ru-RU" b="1" i="1" u="sng" dirty="0">
                <a:solidFill>
                  <a:srgbClr val="FF0000"/>
                </a:solidFill>
                <a:latin typeface="Calibri"/>
                <a:ea typeface="Calibri"/>
                <a:cs typeface="Times New Roman"/>
              </a:rPr>
              <a:t>Пальчиковая гимнастика.</a:t>
            </a:r>
          </a:p>
          <a:p>
            <a:pPr>
              <a:lnSpc>
                <a:spcPct val="115000"/>
              </a:lnSpc>
              <a:spcAft>
                <a:spcPts val="1000"/>
              </a:spcAft>
            </a:pPr>
            <a:r>
              <a:rPr lang="ru-RU" dirty="0">
                <a:latin typeface="Calibri"/>
                <a:ea typeface="Calibri"/>
                <a:cs typeface="Times New Roman"/>
              </a:rPr>
              <a:t>Этот раздел служит для развития ручной умелости мелкой моторики и координации движений рук. Упражнения, превращая учебный процесс в увлекательную игру, не только обогащают внутренний мир ребенка, но и оказывают положительное воздействие на улучшение памяти, мышления, развивает фантазию.</a:t>
            </a:r>
          </a:p>
          <a:p>
            <a:pPr>
              <a:lnSpc>
                <a:spcPct val="115000"/>
              </a:lnSpc>
              <a:spcAft>
                <a:spcPts val="1000"/>
              </a:spcAft>
            </a:pPr>
            <a:r>
              <a:rPr lang="ru-RU" dirty="0">
                <a:latin typeface="Calibri"/>
                <a:ea typeface="Calibri"/>
                <a:cs typeface="Times New Roman"/>
              </a:rPr>
              <a:t> </a:t>
            </a:r>
            <a:endParaRPr lang="ru-RU" dirty="0">
              <a:effectLst/>
              <a:latin typeface="Calibri"/>
              <a:ea typeface="Calibri"/>
              <a:cs typeface="Times New Roman"/>
            </a:endParaRPr>
          </a:p>
        </p:txBody>
      </p:sp>
    </p:spTree>
    <p:extLst>
      <p:ext uri="{BB962C8B-B14F-4D97-AF65-F5344CB8AC3E}">
        <p14:creationId xmlns:p14="http://schemas.microsoft.com/office/powerpoint/2010/main" val="3869401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476672"/>
            <a:ext cx="8208912" cy="5811591"/>
          </a:xfrm>
          <a:prstGeom prst="rect">
            <a:avLst/>
          </a:prstGeom>
          <a:noFill/>
        </p:spPr>
        <p:txBody>
          <a:bodyPr wrap="square" rtlCol="0">
            <a:spAutoFit/>
          </a:bodyPr>
          <a:lstStyle/>
          <a:p>
            <a:pPr>
              <a:lnSpc>
                <a:spcPct val="115000"/>
              </a:lnSpc>
              <a:spcAft>
                <a:spcPts val="1000"/>
              </a:spcAft>
            </a:pPr>
            <a:r>
              <a:rPr lang="ru-RU" b="1" i="1" u="sng" dirty="0">
                <a:solidFill>
                  <a:srgbClr val="FF0000"/>
                </a:solidFill>
                <a:latin typeface="Calibri"/>
                <a:ea typeface="Calibri"/>
                <a:cs typeface="Times New Roman"/>
              </a:rPr>
              <a:t>Музыкально-подвижные игры.</a:t>
            </a:r>
          </a:p>
          <a:p>
            <a:pPr>
              <a:lnSpc>
                <a:spcPct val="115000"/>
              </a:lnSpc>
              <a:spcAft>
                <a:spcPts val="1000"/>
              </a:spcAft>
            </a:pPr>
            <a:r>
              <a:rPr lang="ru-RU" dirty="0">
                <a:latin typeface="Calibri"/>
                <a:ea typeface="Calibri"/>
                <a:cs typeface="Times New Roman"/>
              </a:rPr>
              <a:t>Содержат упражнения, применяемые практически на всех занятиях, и являются ведущим видом деятельности дошкольника. Здесь используются приемы имитации, подражания, образные сравнения, ролевые ситуации, соревнования – все то, что требуется для достижения поставленной цели при проведении занятий по танцевально-игровой гимнастике.</a:t>
            </a:r>
          </a:p>
          <a:p>
            <a:pPr>
              <a:lnSpc>
                <a:spcPct val="115000"/>
              </a:lnSpc>
              <a:spcAft>
                <a:spcPts val="1000"/>
              </a:spcAft>
            </a:pPr>
            <a:r>
              <a:rPr lang="ru-RU" dirty="0">
                <a:latin typeface="Calibri"/>
                <a:ea typeface="Calibri"/>
                <a:cs typeface="Times New Roman"/>
              </a:rPr>
              <a:t> </a:t>
            </a:r>
          </a:p>
          <a:p>
            <a:pPr>
              <a:lnSpc>
                <a:spcPct val="115000"/>
              </a:lnSpc>
              <a:spcAft>
                <a:spcPts val="1000"/>
              </a:spcAft>
            </a:pPr>
            <a:r>
              <a:rPr lang="ru-RU" b="1" i="1" u="sng" dirty="0">
                <a:solidFill>
                  <a:srgbClr val="FF0000"/>
                </a:solidFill>
                <a:latin typeface="Calibri"/>
                <a:ea typeface="Calibri"/>
                <a:cs typeface="Times New Roman"/>
              </a:rPr>
              <a:t>Креативная гимнастика.</a:t>
            </a:r>
          </a:p>
          <a:p>
            <a:pPr>
              <a:lnSpc>
                <a:spcPct val="115000"/>
              </a:lnSpc>
              <a:spcAft>
                <a:spcPts val="1000"/>
              </a:spcAft>
            </a:pPr>
            <a:r>
              <a:rPr lang="ru-RU" dirty="0">
                <a:latin typeface="Calibri"/>
                <a:ea typeface="Calibri"/>
                <a:cs typeface="Times New Roman"/>
              </a:rPr>
              <a:t>Предусматривает целенаправленную работу по применению нестандартных упражнений, специальных заданий, творческих игр, направленных на развитие выдумки, творческой инициативы. Благодаря этой форме работы создаются благоприятные возможности для развития способности детей, их познавательной активности, мышления, свободного самовыражения и </a:t>
            </a:r>
            <a:r>
              <a:rPr lang="ru-RU" dirty="0" err="1">
                <a:latin typeface="Calibri"/>
                <a:ea typeface="Calibri"/>
                <a:cs typeface="Times New Roman"/>
              </a:rPr>
              <a:t>раскрепощенности</a:t>
            </a:r>
            <a:r>
              <a:rPr lang="ru-RU" dirty="0">
                <a:latin typeface="Calibri"/>
                <a:ea typeface="Calibri"/>
                <a:cs typeface="Times New Roman"/>
              </a:rPr>
              <a:t>. В нее входят музыкально-творческие игры, специальные задания.</a:t>
            </a:r>
          </a:p>
          <a:p>
            <a:pPr>
              <a:lnSpc>
                <a:spcPct val="115000"/>
              </a:lnSpc>
              <a:spcAft>
                <a:spcPts val="1000"/>
              </a:spcAft>
            </a:pPr>
            <a:r>
              <a:rPr lang="ru-RU" dirty="0">
                <a:latin typeface="Calibri"/>
                <a:ea typeface="Calibri"/>
                <a:cs typeface="Times New Roman"/>
              </a:rPr>
              <a:t> </a:t>
            </a:r>
            <a:endParaRPr lang="ru-RU" dirty="0">
              <a:effectLst/>
              <a:latin typeface="Calibri"/>
              <a:ea typeface="Calibri"/>
              <a:cs typeface="Times New Roman"/>
            </a:endParaRPr>
          </a:p>
        </p:txBody>
      </p:sp>
    </p:spTree>
    <p:extLst>
      <p:ext uri="{BB962C8B-B14F-4D97-AF65-F5344CB8AC3E}">
        <p14:creationId xmlns:p14="http://schemas.microsoft.com/office/powerpoint/2010/main" val="3945416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141</TotalTime>
  <Words>665</Words>
  <Application>Microsoft Office PowerPoint</Application>
  <PresentationFormat>Экран (4:3)</PresentationFormat>
  <Paragraphs>68</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User</cp:lastModifiedBy>
  <cp:revision>9</cp:revision>
  <dcterms:created xsi:type="dcterms:W3CDTF">2017-10-23T15:01:26Z</dcterms:created>
  <dcterms:modified xsi:type="dcterms:W3CDTF">2017-10-25T08:39:42Z</dcterms:modified>
</cp:coreProperties>
</file>