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2" r:id="rId4"/>
    <p:sldId id="264" r:id="rId5"/>
    <p:sldId id="261" r:id="rId6"/>
    <p:sldId id="259" r:id="rId7"/>
    <p:sldId id="265" r:id="rId8"/>
    <p:sldId id="267" r:id="rId9"/>
    <p:sldId id="268" r:id="rId10"/>
    <p:sldId id="269" r:id="rId11"/>
    <p:sldId id="270" r:id="rId12"/>
    <p:sldId id="271" r:id="rId13"/>
    <p:sldId id="284" r:id="rId14"/>
    <p:sldId id="274" r:id="rId15"/>
    <p:sldId id="288" r:id="rId16"/>
    <p:sldId id="275" r:id="rId17"/>
    <p:sldId id="279" r:id="rId18"/>
    <p:sldId id="277" r:id="rId19"/>
    <p:sldId id="287" r:id="rId20"/>
    <p:sldId id="278" r:id="rId21"/>
    <p:sldId id="286" r:id="rId22"/>
    <p:sldId id="281" r:id="rId23"/>
    <p:sldId id="283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EB6E19"/>
    <a:srgbClr val="F1995D"/>
    <a:srgbClr val="FF1D1D"/>
    <a:srgbClr val="FF3737"/>
    <a:srgbClr val="FF4F25"/>
    <a:srgbClr val="F197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84" autoAdjust="0"/>
    <p:restoredTop sz="96124" autoAdjust="0"/>
  </p:normalViewPr>
  <p:slideViewPr>
    <p:cSldViewPr snapToGrid="0">
      <p:cViewPr>
        <p:scale>
          <a:sx n="67" d="100"/>
          <a:sy n="67" d="100"/>
        </p:scale>
        <p:origin x="-52" y="-2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81148-D3A1-4632-9427-2BED753EBB34}" type="datetimeFigureOut">
              <a:rPr lang="ru-RU" smtClean="0"/>
              <a:t>09.04.2016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86D76-6A03-4CC4-9F4B-C286686EB6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344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81148-D3A1-4632-9427-2BED753EBB34}" type="datetimeFigureOut">
              <a:rPr lang="ru-RU" smtClean="0"/>
              <a:t>09.04.2016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86D76-6A03-4CC4-9F4B-C286686EB6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1290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81148-D3A1-4632-9427-2BED753EBB34}" type="datetimeFigureOut">
              <a:rPr lang="ru-RU" smtClean="0"/>
              <a:t>09.04.2016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86D76-6A03-4CC4-9F4B-C286686EB6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444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81148-D3A1-4632-9427-2BED753EBB34}" type="datetimeFigureOut">
              <a:rPr lang="ru-RU" smtClean="0"/>
              <a:t>09.04.2016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86D76-6A03-4CC4-9F4B-C286686EB6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446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81148-D3A1-4632-9427-2BED753EBB34}" type="datetimeFigureOut">
              <a:rPr lang="ru-RU" smtClean="0"/>
              <a:t>09.04.2016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86D76-6A03-4CC4-9F4B-C286686EB6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234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81148-D3A1-4632-9427-2BED753EBB34}" type="datetimeFigureOut">
              <a:rPr lang="ru-RU" smtClean="0"/>
              <a:t>09.04.2016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86D76-6A03-4CC4-9F4B-C286686EB6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545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81148-D3A1-4632-9427-2BED753EBB34}" type="datetimeFigureOut">
              <a:rPr lang="ru-RU" smtClean="0"/>
              <a:t>09.04.2016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86D76-6A03-4CC4-9F4B-C286686EB6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932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81148-D3A1-4632-9427-2BED753EBB34}" type="datetimeFigureOut">
              <a:rPr lang="ru-RU" smtClean="0"/>
              <a:t>09.04.2016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86D76-6A03-4CC4-9F4B-C286686EB6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259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81148-D3A1-4632-9427-2BED753EBB34}" type="datetimeFigureOut">
              <a:rPr lang="ru-RU" smtClean="0"/>
              <a:t>09.04.2016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86D76-6A03-4CC4-9F4B-C286686EB6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044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81148-D3A1-4632-9427-2BED753EBB34}" type="datetimeFigureOut">
              <a:rPr lang="ru-RU" smtClean="0"/>
              <a:t>09.04.2016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86D76-6A03-4CC4-9F4B-C286686EB6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550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81148-D3A1-4632-9427-2BED753EBB34}" type="datetimeFigureOut">
              <a:rPr lang="ru-RU" smtClean="0"/>
              <a:t>09.04.2016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86D76-6A03-4CC4-9F4B-C286686EB6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4752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0"/>
                <a:lumOff val="100000"/>
              </a:schemeClr>
            </a:gs>
            <a:gs pos="7700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81148-D3A1-4632-9427-2BED753EBB34}" type="datetimeFigureOut">
              <a:rPr lang="ru-RU" smtClean="0"/>
              <a:t>09.04.2016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86D76-6A03-4CC4-9F4B-C286686EB6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223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65000">
              <a:srgbClr val="F1995D"/>
            </a:gs>
            <a:gs pos="90000">
              <a:srgbClr val="FF1D1D"/>
            </a:gs>
            <a:gs pos="82000">
              <a:srgbClr val="FF4F25"/>
            </a:gs>
            <a:gs pos="100000">
              <a:srgbClr val="FF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0696575" cy="1016958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 ДОУ АГО Ачитский детский сад «Улыбка» – филиал Афанасьевский детский сад «Колосок»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/>
          </a:p>
        </p:txBody>
      </p:sp>
      <p:sp useBgFill="1"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5093" y="666750"/>
            <a:ext cx="11081982" cy="3095625"/>
          </a:xfrm>
          <a:ln>
            <a:noFill/>
          </a:ln>
        </p:spPr>
        <p:txBody>
          <a:bodyPr>
            <a:prstTxWarp prst="textStop">
              <a:avLst/>
            </a:prstTxWarp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НЕДЕЛЯ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ПОЖАРНОЙ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БЕЗОПАСНОСТИ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47836" flipH="1">
            <a:off x="1120333" y="3324930"/>
            <a:ext cx="3111731" cy="37066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61760" y="5404286"/>
            <a:ext cx="55016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 – Бизяева Т.П.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проекта: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дети, родители.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22720" y="5913120"/>
            <a:ext cx="52143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375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50879" y="2361063"/>
            <a:ext cx="6933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1828801" y="218364"/>
            <a:ext cx="8256896" cy="1460311"/>
          </a:xfrm>
          <a:prstGeom prst="flowChartPunchedTape">
            <a:avLst/>
          </a:prstGeom>
          <a:solidFill>
            <a:srgbClr val="EB6E1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Wave4">
              <a:avLst>
                <a:gd name="adj1" fmla="val 6250"/>
                <a:gd name="adj2" fmla="val 483"/>
              </a:avLst>
            </a:prstTxWarp>
          </a:bodyPr>
          <a:lstStyle/>
          <a:p>
            <a:r>
              <a:rPr lang="ru-RU" dirty="0">
                <a:solidFill>
                  <a:schemeClr val="tx1"/>
                </a:solidFill>
                <a:cs typeface="Times New Roman" panose="02020603050405020304" pitchFamily="18" charset="0"/>
              </a:rPr>
              <a:t>Рассматривание картин, плакатов, иллюстраций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203509" y="5396346"/>
            <a:ext cx="3985147" cy="1049990"/>
          </a:xfrm>
          <a:prstGeom prst="roundRect">
            <a:avLst/>
          </a:prstGeom>
          <a:solidFill>
            <a:schemeClr val="accent2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Знает мальчик и девчушка:</a:t>
            </a:r>
          </a:p>
          <a:p>
            <a:pPr algn="ctr"/>
            <a:r>
              <a:rPr lang="ru-RU" dirty="0" smtClean="0"/>
              <a:t>Спички детям-не игрушка.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047" y="1712696"/>
            <a:ext cx="5610136" cy="3542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5807" y="1712695"/>
            <a:ext cx="5455217" cy="354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72603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50879" y="2361063"/>
            <a:ext cx="6933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1828801" y="218364"/>
            <a:ext cx="8256896" cy="1460311"/>
          </a:xfrm>
          <a:prstGeom prst="flowChartPunchedTape">
            <a:avLst/>
          </a:prstGeom>
          <a:solidFill>
            <a:srgbClr val="EB6E1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Wave4">
              <a:avLst>
                <a:gd name="adj1" fmla="val 6250"/>
                <a:gd name="adj2" fmla="val 483"/>
              </a:avLst>
            </a:prstTxWarp>
          </a:bodyPr>
          <a:lstStyle/>
          <a:p>
            <a:r>
              <a:rPr lang="ru-RU" dirty="0">
                <a:solidFill>
                  <a:schemeClr val="tx1"/>
                </a:solidFill>
              </a:rPr>
              <a:t>Дидактические игры</a:t>
            </a:r>
          </a:p>
        </p:txBody>
      </p:sp>
      <p:pic>
        <p:nvPicPr>
          <p:cNvPr id="5122" name="Picture 2" descr="C:\Users\Microlab\Desktop\пожарная безопасность\DSCF27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56" y="2255836"/>
            <a:ext cx="4150454" cy="429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Microlab\Desktop\пожарная безопасность\DSCF27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2116" y="2255836"/>
            <a:ext cx="3219450" cy="429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Microlab\Desktop\пожарная безопасность\DSCF27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260" y="2255836"/>
            <a:ext cx="2783681" cy="429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411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50879" y="2361063"/>
            <a:ext cx="6933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1752601" y="104064"/>
            <a:ext cx="8256896" cy="1460311"/>
          </a:xfrm>
          <a:prstGeom prst="flowChartPunchedTape">
            <a:avLst/>
          </a:prstGeom>
          <a:solidFill>
            <a:srgbClr val="EB6E1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Wave4">
              <a:avLst>
                <a:gd name="adj1" fmla="val 6250"/>
                <a:gd name="adj2" fmla="val 483"/>
              </a:avLst>
            </a:prstTxWarp>
          </a:bodyPr>
          <a:lstStyle/>
          <a:p>
            <a:r>
              <a:rPr lang="ru-RU" dirty="0">
                <a:solidFill>
                  <a:schemeClr val="tx1"/>
                </a:solidFill>
              </a:rPr>
              <a:t>Сюжетно-ролевые </a:t>
            </a:r>
            <a:r>
              <a:rPr lang="ru-RU" dirty="0" smtClean="0">
                <a:solidFill>
                  <a:schemeClr val="tx1"/>
                </a:solidFill>
              </a:rPr>
              <a:t>, театрализованные  игры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146" name="Picture 2" descr="C:\Users\Microlab\Desktop\пожарная безопасность\DSCF27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7777">
            <a:off x="453521" y="1741878"/>
            <a:ext cx="3239440" cy="2591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Microlab\Desktop\пожарная безопасность\DSCN094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80" b="23217"/>
          <a:stretch/>
        </p:blipFill>
        <p:spPr bwMode="auto">
          <a:xfrm rot="20678790">
            <a:off x="4621596" y="1617452"/>
            <a:ext cx="2518905" cy="229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Microlab\Desktop\пожарная безопасность\DSCN097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27"/>
          <a:stretch/>
        </p:blipFill>
        <p:spPr bwMode="auto">
          <a:xfrm rot="20632347">
            <a:off x="8168100" y="1559132"/>
            <a:ext cx="3448972" cy="2260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Microlab\Desktop\пожарная безопасность\DSCN095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28"/>
          <a:stretch/>
        </p:blipFill>
        <p:spPr bwMode="auto">
          <a:xfrm rot="20622893">
            <a:off x="8570387" y="4102521"/>
            <a:ext cx="3383596" cy="2181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Microlab\Desktop\пожарная безопасность\DSCN0976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33" b="13786"/>
          <a:stretch/>
        </p:blipFill>
        <p:spPr bwMode="auto">
          <a:xfrm rot="20632961">
            <a:off x="1142334" y="4498032"/>
            <a:ext cx="3292410" cy="1718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Microlab\Desktop\пожарная безопасность\DSCF274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8337">
            <a:off x="5237277" y="3990299"/>
            <a:ext cx="2696943" cy="2332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4422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91823" y="2359416"/>
            <a:ext cx="6933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1802005" y="27864"/>
            <a:ext cx="8256896" cy="1460311"/>
          </a:xfrm>
          <a:prstGeom prst="flowChartPunchedTape">
            <a:avLst/>
          </a:prstGeom>
          <a:solidFill>
            <a:srgbClr val="EB6E1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Wave4">
              <a:avLst>
                <a:gd name="adj1" fmla="val 6250"/>
                <a:gd name="adj2" fmla="val 483"/>
              </a:avLst>
            </a:prstTxWarp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Подвижные игры, соревнования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5363" name="Picture 3" descr="C:\Users\Microlab\Desktop\пожарная безопасность\DSCF27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6423" y="1488175"/>
            <a:ext cx="2931479" cy="3685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80253">
            <a:off x="540336" y="4038104"/>
            <a:ext cx="4485445" cy="2914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Microlab\Desktop\пожарная безопасность\пожарная безопасность 01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41"/>
          <a:stretch/>
        </p:blipFill>
        <p:spPr bwMode="auto">
          <a:xfrm rot="1035823">
            <a:off x="7307477" y="4154023"/>
            <a:ext cx="4125718" cy="2881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icrolab\Desktop\пожарная безопасность\23 февраля 02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2677" y="1062577"/>
            <a:ext cx="3122365" cy="2903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icrolab\Desktop\пожарная безопасность\23 февраля 01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04" y="1642061"/>
            <a:ext cx="3276601" cy="289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711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50879" y="2361063"/>
            <a:ext cx="6933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1828801" y="218364"/>
            <a:ext cx="8256896" cy="1460311"/>
          </a:xfrm>
          <a:prstGeom prst="flowChartPunchedTape">
            <a:avLst/>
          </a:prstGeom>
          <a:solidFill>
            <a:srgbClr val="EB6E1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Wave4">
              <a:avLst>
                <a:gd name="adj1" fmla="val 6250"/>
                <a:gd name="adj2" fmla="val 483"/>
              </a:avLst>
            </a:prstTxWarp>
          </a:bodyPr>
          <a:lstStyle/>
          <a:p>
            <a:r>
              <a:rPr lang="ru-RU" dirty="0">
                <a:solidFill>
                  <a:schemeClr val="tx1"/>
                </a:solidFill>
              </a:rPr>
              <a:t>Чтение художественной литературы 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478565">
            <a:off x="414424" y="1418102"/>
            <a:ext cx="1673291" cy="23099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1693" y="4801803"/>
            <a:ext cx="2691111" cy="18561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91157" y="4225153"/>
            <a:ext cx="1616265" cy="214761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2876" y="4187323"/>
            <a:ext cx="1659155" cy="22232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801" y="4225152"/>
            <a:ext cx="1633447" cy="218543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323120">
            <a:off x="9795980" y="1397280"/>
            <a:ext cx="1837191" cy="235160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984" y="4225152"/>
            <a:ext cx="1491397" cy="2147611"/>
          </a:xfrm>
          <a:prstGeom prst="rect">
            <a:avLst/>
          </a:prstGeom>
        </p:spPr>
      </p:pic>
      <p:pic>
        <p:nvPicPr>
          <p:cNvPr id="4098" name="Picture 2" descr="C:\Users\Microlab\Desktop\пожарная безопасность\DSCF273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6872" y="1479402"/>
            <a:ext cx="5216030" cy="3149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7148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05470" y="2388358"/>
            <a:ext cx="6933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b="1" dirty="0" smtClean="0">
              <a:cs typeface="Times New Roman" panose="02020603050405020304" pitchFamily="18" charset="0"/>
            </a:endParaRPr>
          </a:p>
          <a:p>
            <a:pPr algn="just"/>
            <a:endParaRPr lang="ru-RU" b="1" dirty="0" smtClean="0">
              <a:cs typeface="Times New Roman" panose="02020603050405020304" pitchFamily="18" charset="0"/>
            </a:endParaRPr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1828801" y="218364"/>
            <a:ext cx="8256896" cy="1460311"/>
          </a:xfrm>
          <a:prstGeom prst="flowChartPunchedTape">
            <a:avLst/>
          </a:prstGeom>
          <a:solidFill>
            <a:srgbClr val="EB6E1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Wave4">
              <a:avLst>
                <a:gd name="adj1" fmla="val 6250"/>
                <a:gd name="adj2" fmla="val 483"/>
              </a:avLst>
            </a:prstTxWarp>
          </a:bodyPr>
          <a:lstStyle/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Блок-схема: перфолента 5"/>
          <p:cNvSpPr/>
          <p:nvPr/>
        </p:nvSpPr>
        <p:spPr>
          <a:xfrm>
            <a:off x="1828801" y="191068"/>
            <a:ext cx="8256896" cy="1460311"/>
          </a:xfrm>
          <a:prstGeom prst="flowChartPunchedTape">
            <a:avLst/>
          </a:prstGeom>
          <a:solidFill>
            <a:srgbClr val="EB6E1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Wave4">
              <a:avLst>
                <a:gd name="adj1" fmla="val 6250"/>
                <a:gd name="adj2" fmla="val 483"/>
              </a:avLst>
            </a:prstTxWarp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Подбор детской литературы в «</a:t>
            </a:r>
            <a:r>
              <a:rPr lang="ru-RU" dirty="0" err="1" smtClean="0">
                <a:solidFill>
                  <a:schemeClr val="tx1"/>
                </a:solidFill>
              </a:rPr>
              <a:t>Читайку</a:t>
            </a:r>
            <a:r>
              <a:rPr lang="ru-RU" dirty="0" smtClean="0">
                <a:solidFill>
                  <a:schemeClr val="tx1"/>
                </a:solidFill>
              </a:rPr>
              <a:t>»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4338" name="Picture 2" descr="C:\Users\Microlab\Desktop\пожарная безопасность\DSCF27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1773925"/>
            <a:ext cx="3695130" cy="4836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Microlab\Desktop\пожарная безопасность\DSCF27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1337" y="1773925"/>
            <a:ext cx="3627603" cy="4836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951101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05470" y="2388358"/>
            <a:ext cx="6933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b="1" dirty="0" smtClean="0">
              <a:cs typeface="Times New Roman" panose="02020603050405020304" pitchFamily="18" charset="0"/>
            </a:endParaRPr>
          </a:p>
          <a:p>
            <a:pPr algn="just"/>
            <a:endParaRPr lang="ru-RU" b="1" dirty="0" smtClean="0">
              <a:cs typeface="Times New Roman" panose="02020603050405020304" pitchFamily="18" charset="0"/>
            </a:endParaRPr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1828801" y="218364"/>
            <a:ext cx="8256896" cy="1460311"/>
          </a:xfrm>
          <a:prstGeom prst="flowChartPunchedTape">
            <a:avLst/>
          </a:prstGeom>
          <a:solidFill>
            <a:srgbClr val="EB6E1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Wave4">
              <a:avLst>
                <a:gd name="adj1" fmla="val 6250"/>
                <a:gd name="adj2" fmla="val 483"/>
              </a:avLst>
            </a:prstTxWarp>
          </a:bodyPr>
          <a:lstStyle/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Блок-схема: перфолента 5"/>
          <p:cNvSpPr/>
          <p:nvPr/>
        </p:nvSpPr>
        <p:spPr>
          <a:xfrm>
            <a:off x="1774209" y="191069"/>
            <a:ext cx="8256896" cy="1460311"/>
          </a:xfrm>
          <a:prstGeom prst="flowChartPunchedTape">
            <a:avLst/>
          </a:prstGeom>
          <a:solidFill>
            <a:srgbClr val="EB6E1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Wave4">
              <a:avLst>
                <a:gd name="adj1" fmla="val 6250"/>
                <a:gd name="adj2" fmla="val 483"/>
              </a:avLst>
            </a:prstTxWarp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Проведение 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занятий по эвакуации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7170" name="Picture 2" descr="C:\Users\Microlab\Desktop\пожарная безопасность\DSCN096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2288">
            <a:off x="104775" y="3130152"/>
            <a:ext cx="3448050" cy="2586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Microlab\Desktop\пожарная безопасность\DSCN096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6116">
            <a:off x="8623207" y="3293169"/>
            <a:ext cx="3267075" cy="24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Microlab\Desktop\пожарная безопасность\DSCN096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132" y="1990725"/>
            <a:ext cx="48768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9137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9118" y="2470244"/>
            <a:ext cx="6933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b="1" dirty="0" smtClean="0">
              <a:cs typeface="Times New Roman" panose="02020603050405020304" pitchFamily="18" charset="0"/>
            </a:endParaRPr>
          </a:p>
          <a:p>
            <a:pPr algn="just"/>
            <a:endParaRPr lang="ru-RU" b="1" dirty="0" smtClean="0">
              <a:cs typeface="Times New Roman" panose="02020603050405020304" pitchFamily="18" charset="0"/>
            </a:endParaRPr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1828801" y="218364"/>
            <a:ext cx="8256896" cy="1460311"/>
          </a:xfrm>
          <a:prstGeom prst="flowChartPunchedTape">
            <a:avLst/>
          </a:prstGeom>
          <a:solidFill>
            <a:srgbClr val="EB6E1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Wave4">
              <a:avLst>
                <a:gd name="adj1" fmla="val 6250"/>
                <a:gd name="adj2" fmla="val 483"/>
              </a:avLst>
            </a:prstTxWarp>
          </a:bodyPr>
          <a:lstStyle/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Блок-схема: перфолента 5"/>
          <p:cNvSpPr/>
          <p:nvPr/>
        </p:nvSpPr>
        <p:spPr>
          <a:xfrm>
            <a:off x="1774209" y="191069"/>
            <a:ext cx="8256896" cy="1460311"/>
          </a:xfrm>
          <a:prstGeom prst="flowChartPunchedTape">
            <a:avLst/>
          </a:prstGeom>
          <a:solidFill>
            <a:srgbClr val="EB6E1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Wave4">
              <a:avLst>
                <a:gd name="adj1" fmla="val 6250"/>
                <a:gd name="adj2" fmla="val 483"/>
              </a:avLst>
            </a:prstTxWarp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Просмотр презентаций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41847">
            <a:off x="248922" y="2954964"/>
            <a:ext cx="3985147" cy="28088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8538" y="2085475"/>
            <a:ext cx="3114924" cy="44044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800" y="3352800"/>
            <a:ext cx="152400" cy="1524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200" y="3505200"/>
            <a:ext cx="152400" cy="1524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600" y="3657600"/>
            <a:ext cx="152400" cy="1524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21881">
            <a:off x="8035622" y="2792084"/>
            <a:ext cx="3988293" cy="299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875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05470" y="2388358"/>
            <a:ext cx="6933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b="1" dirty="0" smtClean="0">
              <a:cs typeface="Times New Roman" panose="02020603050405020304" pitchFamily="18" charset="0"/>
            </a:endParaRPr>
          </a:p>
          <a:p>
            <a:pPr algn="just"/>
            <a:endParaRPr lang="ru-RU" b="1" dirty="0" smtClean="0">
              <a:cs typeface="Times New Roman" panose="02020603050405020304" pitchFamily="18" charset="0"/>
            </a:endParaRPr>
          </a:p>
        </p:txBody>
      </p:sp>
      <p:sp>
        <p:nvSpPr>
          <p:cNvPr id="6" name="Блок-схема: перфолента 5"/>
          <p:cNvSpPr/>
          <p:nvPr/>
        </p:nvSpPr>
        <p:spPr>
          <a:xfrm>
            <a:off x="1460310" y="191069"/>
            <a:ext cx="8939284" cy="1460312"/>
          </a:xfrm>
          <a:prstGeom prst="flowChartPunchedTape">
            <a:avLst/>
          </a:prstGeom>
          <a:solidFill>
            <a:srgbClr val="EB6E1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Wave4">
              <a:avLst>
                <a:gd name="adj1" fmla="val 6250"/>
                <a:gd name="adj2" fmla="val 483"/>
              </a:avLst>
            </a:prstTxWarp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Занятия по изо «Тили-бом, загорелся кошкин дом»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8194" name="Picture 2" descr="C:\Users\Microlab\Desktop\пожарная безопасность\DSCN09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481" y="1651381"/>
            <a:ext cx="3895725" cy="2921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Microlab\Desktop\пожарная безопасность\DSCN09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89157">
            <a:off x="76666" y="2803759"/>
            <a:ext cx="4388137" cy="3291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Microlab\Desktop\пожарная безопасность\DSCF274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50280">
            <a:off x="8031964" y="2434254"/>
            <a:ext cx="3707959" cy="3511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9825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05470" y="2388358"/>
            <a:ext cx="6933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b="1" dirty="0" smtClean="0">
              <a:cs typeface="Times New Roman" panose="02020603050405020304" pitchFamily="18" charset="0"/>
            </a:endParaRPr>
          </a:p>
          <a:p>
            <a:pPr algn="just"/>
            <a:endParaRPr lang="ru-RU" b="1" dirty="0" smtClean="0">
              <a:cs typeface="Times New Roman" panose="02020603050405020304" pitchFamily="18" charset="0"/>
            </a:endParaRPr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1828801" y="218364"/>
            <a:ext cx="8256896" cy="1460311"/>
          </a:xfrm>
          <a:prstGeom prst="flowChartPunchedTape">
            <a:avLst/>
          </a:prstGeom>
          <a:solidFill>
            <a:srgbClr val="EB6E1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Wave4">
              <a:avLst>
                <a:gd name="adj1" fmla="val 6250"/>
                <a:gd name="adj2" fmla="val 483"/>
              </a:avLst>
            </a:prstTxWarp>
          </a:bodyPr>
          <a:lstStyle/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Блок-схема: перфолента 5"/>
          <p:cNvSpPr/>
          <p:nvPr/>
        </p:nvSpPr>
        <p:spPr>
          <a:xfrm>
            <a:off x="1828801" y="191068"/>
            <a:ext cx="8256896" cy="1460311"/>
          </a:xfrm>
          <a:prstGeom prst="flowChartPunchedTape">
            <a:avLst/>
          </a:prstGeom>
          <a:solidFill>
            <a:srgbClr val="EB6E1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Wave4">
              <a:avLst>
                <a:gd name="adj1" fmla="val 6250"/>
                <a:gd name="adj2" fmla="val 483"/>
              </a:avLst>
            </a:prstTxWarp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Выставка детских работ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3314" name="Picture 2" descr="C:\Users\Microlab\Desktop\пожарная безопасность\DSCF272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36" b="12827"/>
          <a:stretch/>
        </p:blipFill>
        <p:spPr bwMode="auto">
          <a:xfrm>
            <a:off x="986452" y="4331915"/>
            <a:ext cx="4780980" cy="2440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Microlab\Desktop\пожарная безопасность\пожарная безопасность 00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16" r="2661" b="7454"/>
          <a:stretch/>
        </p:blipFill>
        <p:spPr bwMode="auto">
          <a:xfrm>
            <a:off x="6915151" y="2558537"/>
            <a:ext cx="4800600" cy="3546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icrolab\Desktop\пожарная безопасность\DSCF27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18" y="1822028"/>
            <a:ext cx="6335531" cy="2425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5182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10499"/>
            <a:ext cx="10515600" cy="4747501"/>
          </a:xfrm>
        </p:spPr>
        <p:txBody>
          <a:bodyPr>
            <a:prstTxWarp prst="textPlain">
              <a:avLst>
                <a:gd name="adj" fmla="val 49728"/>
              </a:avLst>
            </a:prstTxWarp>
          </a:bodyPr>
          <a:lstStyle/>
          <a:p>
            <a:pPr marL="0" indent="0">
              <a:buNone/>
            </a:pPr>
            <a:r>
              <a:rPr lang="ru-RU" sz="20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</a:t>
            </a:r>
          </a:p>
          <a:p>
            <a:pPr marL="0" indent="0">
              <a:buNone/>
            </a:pPr>
            <a:r>
              <a:rPr lang="ru-RU" sz="20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 	                              Формирование </a:t>
            </a:r>
            <a:r>
              <a:rPr lang="ru-RU" sz="20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основ пожарной безопасности, навыков </a:t>
            </a:r>
            <a:r>
              <a:rPr lang="ru-RU" sz="20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			 осознанного</a:t>
            </a:r>
            <a:r>
              <a:rPr lang="ru-RU" sz="20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, безопасного поведения, создание условий для </a:t>
            </a:r>
            <a:r>
              <a:rPr lang="ru-RU" sz="20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усвоения 			 и </a:t>
            </a:r>
            <a:r>
              <a:rPr lang="ru-RU" sz="20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закрепления знаний детей о правилах пожарной безопасности в </a:t>
            </a:r>
            <a:r>
              <a:rPr lang="ru-RU" sz="20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				 ДОУ</a:t>
            </a:r>
            <a:r>
              <a:rPr lang="ru-RU" sz="20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; выставка детского рисунка «Пожар»; презентация по данной </a:t>
            </a:r>
            <a:r>
              <a:rPr lang="ru-RU" sz="20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			 теме</a:t>
            </a:r>
            <a:r>
              <a:rPr lang="ru-RU" sz="20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1992573" y="150125"/>
            <a:ext cx="7970293" cy="1460311"/>
          </a:xfrm>
          <a:prstGeom prst="flowChartPunchedTap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r>
              <a:rPr lang="ru-RU" b="1" dirty="0">
                <a:solidFill>
                  <a:schemeClr val="tx1"/>
                </a:solidFill>
              </a:rPr>
              <a:t>Цель проекта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6286" y="1610437"/>
            <a:ext cx="2593075" cy="4566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74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05470" y="2388358"/>
            <a:ext cx="6933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b="1" dirty="0" smtClean="0">
              <a:cs typeface="Times New Roman" panose="02020603050405020304" pitchFamily="18" charset="0"/>
            </a:endParaRPr>
          </a:p>
          <a:p>
            <a:pPr algn="just"/>
            <a:endParaRPr lang="ru-RU" b="1" dirty="0" smtClean="0">
              <a:cs typeface="Times New Roman" panose="02020603050405020304" pitchFamily="18" charset="0"/>
            </a:endParaRPr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1828801" y="218364"/>
            <a:ext cx="8256896" cy="1460311"/>
          </a:xfrm>
          <a:prstGeom prst="flowChartPunchedTape">
            <a:avLst/>
          </a:prstGeom>
          <a:solidFill>
            <a:srgbClr val="EB6E1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Wave4">
              <a:avLst>
                <a:gd name="adj1" fmla="val 6250"/>
                <a:gd name="adj2" fmla="val 483"/>
              </a:avLst>
            </a:prstTxWarp>
          </a:bodyPr>
          <a:lstStyle/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Блок-схема: перфолента 5"/>
          <p:cNvSpPr/>
          <p:nvPr/>
        </p:nvSpPr>
        <p:spPr>
          <a:xfrm>
            <a:off x="1774209" y="191069"/>
            <a:ext cx="8256896" cy="1460311"/>
          </a:xfrm>
          <a:prstGeom prst="flowChartPunchedTape">
            <a:avLst/>
          </a:prstGeom>
          <a:solidFill>
            <a:srgbClr val="EB6E1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Wave4">
              <a:avLst>
                <a:gd name="adj1" fmla="val 6250"/>
                <a:gd name="adj2" fmla="val 483"/>
              </a:avLst>
            </a:prstTxWarp>
          </a:bodyPr>
          <a:lstStyle/>
          <a:p>
            <a:r>
              <a:rPr lang="ru-RU" b="1" dirty="0">
                <a:solidFill>
                  <a:schemeClr val="tx1"/>
                </a:solidFill>
              </a:rPr>
              <a:t>Реализация проекта с родителями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498976">
            <a:off x="1021013" y="3955543"/>
            <a:ext cx="2053723" cy="29246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51" y="1271356"/>
            <a:ext cx="1990724" cy="28148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7079" y="1229470"/>
            <a:ext cx="2260934" cy="311322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313784">
            <a:off x="8911728" y="4107401"/>
            <a:ext cx="2024088" cy="2864631"/>
          </a:xfrm>
          <a:prstGeom prst="rect">
            <a:avLst/>
          </a:prstGeom>
        </p:spPr>
      </p:pic>
      <p:pic>
        <p:nvPicPr>
          <p:cNvPr id="9219" name="Picture 3" descr="C:\Users\Microlab\Desktop\пожарная безопасность\DSCF275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502" y="1837314"/>
            <a:ext cx="6019800" cy="3229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223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05470" y="2388358"/>
            <a:ext cx="6933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b="1" dirty="0" smtClean="0">
              <a:cs typeface="Times New Roman" panose="02020603050405020304" pitchFamily="18" charset="0"/>
            </a:endParaRPr>
          </a:p>
          <a:p>
            <a:pPr algn="just"/>
            <a:endParaRPr lang="ru-RU" b="1" dirty="0" smtClean="0">
              <a:cs typeface="Times New Roman" panose="02020603050405020304" pitchFamily="18" charset="0"/>
            </a:endParaRPr>
          </a:p>
        </p:txBody>
      </p:sp>
      <p:sp>
        <p:nvSpPr>
          <p:cNvPr id="6" name="Блок-схема: перфолента 5"/>
          <p:cNvSpPr/>
          <p:nvPr/>
        </p:nvSpPr>
        <p:spPr>
          <a:xfrm>
            <a:off x="1700852" y="171450"/>
            <a:ext cx="8256896" cy="1460311"/>
          </a:xfrm>
          <a:prstGeom prst="flowChartPunchedTape">
            <a:avLst/>
          </a:prstGeom>
          <a:solidFill>
            <a:srgbClr val="EB6E1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Wave4">
              <a:avLst>
                <a:gd name="adj1" fmla="val 6250"/>
                <a:gd name="adj2" fmla="val 483"/>
              </a:avLst>
            </a:prstTxWarp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Уголок для родителей по «ПБ»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7" name="Picture 3" descr="C:\Users\Microlab\Desktop\пожарная безопасность\P112078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688337"/>
            <a:ext cx="7229475" cy="4979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1173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92120" y="3567500"/>
            <a:ext cx="6933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b="1" dirty="0" smtClean="0">
              <a:cs typeface="Times New Roman" panose="02020603050405020304" pitchFamily="18" charset="0"/>
            </a:endParaRPr>
          </a:p>
          <a:p>
            <a:pPr algn="just"/>
            <a:endParaRPr lang="ru-RU" b="1" dirty="0" smtClean="0"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33015" y="2813388"/>
            <a:ext cx="9457898" cy="3693319"/>
          </a:xfrm>
          <a:prstGeom prst="rect">
            <a:avLst/>
          </a:prstGeom>
        </p:spPr>
        <p:txBody>
          <a:bodyPr wrap="square">
            <a:prstTxWarp prst="textPlain">
              <a:avLst/>
            </a:prstTxWarp>
            <a:spAutoFit/>
          </a:bodyPr>
          <a:lstStyle/>
          <a:p>
            <a:pPr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. Разработка методического материала: конструктов занятий, сценариев праздников, досугов, весёлых стартов и эстафет.</a:t>
            </a:r>
          </a:p>
          <a:p>
            <a:pPr>
              <a:spcAft>
                <a:spcPts val="0"/>
              </a:spcAft>
            </a:pPr>
            <a:r>
              <a:rPr lang="ru-RU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2. Создана </a:t>
            </a:r>
            <a:r>
              <a:rPr lang="ru-RU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выставка детских </a:t>
            </a:r>
            <a:r>
              <a:rPr lang="ru-RU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работ по изо деятельности </a:t>
            </a:r>
            <a:r>
              <a:rPr lang="ru-RU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по пожарной безопасности.</a:t>
            </a:r>
            <a:endParaRPr lang="ru-RU" sz="1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Оформлена подборка наглядного материала, художественной литературы для детей</a:t>
            </a:r>
            <a:r>
              <a:rPr lang="ru-RU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. Изготовление атрибутов для сюжетно –ролевых, театрализованных, подвижных и спортивных игр по пожарной безопасности.</a:t>
            </a:r>
          </a:p>
          <a:p>
            <a:pPr>
              <a:spcAft>
                <a:spcPts val="0"/>
              </a:spcAft>
            </a:pPr>
            <a:r>
              <a:rPr lang="ru-RU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. Оформлен </a:t>
            </a:r>
            <a:r>
              <a:rPr lang="ru-RU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стенд для родителей «Неделя пожарной безопасности в саду.</a:t>
            </a:r>
            <a:endParaRPr lang="ru-RU" sz="1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ru-RU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Оформлена подборка наглядной агитации для </a:t>
            </a:r>
            <a:r>
              <a:rPr lang="ru-RU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родителей.</a:t>
            </a:r>
            <a:endParaRPr lang="ru-RU" sz="1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1828801" y="218364"/>
            <a:ext cx="8256896" cy="1460311"/>
          </a:xfrm>
          <a:prstGeom prst="flowChartPunchedTape">
            <a:avLst/>
          </a:prstGeom>
          <a:solidFill>
            <a:srgbClr val="EB6E1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Wave4">
              <a:avLst>
                <a:gd name="adj1" fmla="val 6250"/>
                <a:gd name="adj2" fmla="val 483"/>
              </a:avLst>
            </a:prstTxWarp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Продукты проекта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2844" y="1664281"/>
            <a:ext cx="4057982" cy="3043486"/>
          </a:xfrm>
          <a:prstGeom prst="rect">
            <a:avLst/>
          </a:prstGeom>
        </p:spPr>
      </p:pic>
      <p:pic>
        <p:nvPicPr>
          <p:cNvPr id="12" name="Picture 7" descr="ф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9888" y="1334065"/>
            <a:ext cx="2760662" cy="3409827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Microlab\Desktop\пожарная безопасность\56dee884f7c7beae897ef4f1d8a309ed.jp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664281"/>
            <a:ext cx="4593694" cy="3065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86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16405" y="4235857"/>
            <a:ext cx="6456245" cy="1685924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pPr algn="just"/>
            <a:endParaRPr lang="ru-RU" b="1" dirty="0" smtClean="0"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Спасибо за внимание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425" y="593165"/>
            <a:ext cx="3448050" cy="448565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954139" y="2770495"/>
            <a:ext cx="494048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 rot="10800000" flipV="1">
            <a:off x="5147335" y="838202"/>
            <a:ext cx="5749263" cy="3256128"/>
          </a:xfrm>
          <a:prstGeom prst="roundRect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сутками сутки и ночью, и днем</a:t>
            </a:r>
            <a:endParaRPr lang="ru-RU" sz="20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Готовы пожарные к битве с огнем.</a:t>
            </a:r>
            <a:endParaRPr lang="ru-RU" sz="20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мало отважным пожарным быть,</a:t>
            </a:r>
            <a:endParaRPr lang="ru-RU" sz="20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Чтоб злой и коварный огонь победить, </a:t>
            </a:r>
            <a:endParaRPr lang="ru-RU" sz="20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следует много знать и уметь, </a:t>
            </a:r>
            <a:endParaRPr lang="ru-RU" sz="20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Чтоб четко и быстро огонь одолеть.</a:t>
            </a:r>
            <a:endParaRPr lang="ru-RU" sz="20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587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9200" y="1855549"/>
            <a:ext cx="9925050" cy="4554776"/>
          </a:xfrm>
        </p:spPr>
        <p:txBody>
          <a:bodyPr>
            <a:normAutofit fontScale="85000" lnSpcReduction="20000"/>
          </a:bodyPr>
          <a:lstStyle/>
          <a:p>
            <a:r>
              <a:rPr lang="ru-RU" b="1" i="1" u="sng" dirty="0"/>
              <a:t>Для детей:</a:t>
            </a:r>
            <a:endParaRPr lang="ru-RU" b="1" dirty="0"/>
          </a:p>
          <a:p>
            <a:pPr marL="457200" indent="-457200">
              <a:buAutoNum type="arabicPeriod"/>
            </a:pPr>
            <a:r>
              <a:rPr lang="ru-RU" b="1" dirty="0" smtClean="0"/>
              <a:t>Дать </a:t>
            </a:r>
            <a:r>
              <a:rPr lang="ru-RU" b="1" dirty="0"/>
              <a:t>знания о полезных и опасных сторонах огня, огнеопасных </a:t>
            </a:r>
            <a:r>
              <a:rPr lang="ru-RU" b="1" dirty="0" smtClean="0"/>
              <a:t>предметах, причинах </a:t>
            </a:r>
            <a:r>
              <a:rPr lang="ru-RU" b="1" dirty="0"/>
              <a:t>возникновения </a:t>
            </a:r>
            <a:r>
              <a:rPr lang="ru-RU" b="1" dirty="0" smtClean="0"/>
              <a:t>пожара.</a:t>
            </a:r>
          </a:p>
          <a:p>
            <a:pPr algn="l"/>
            <a:r>
              <a:rPr lang="ru-RU" b="1" dirty="0"/>
              <a:t> </a:t>
            </a:r>
            <a:r>
              <a:rPr lang="ru-RU" b="1" dirty="0" smtClean="0"/>
              <a:t>       2</a:t>
            </a:r>
            <a:r>
              <a:rPr lang="ru-RU" b="1" dirty="0"/>
              <a:t>. Формировать умения осознанного выполнения правил противопожарной </a:t>
            </a:r>
            <a:r>
              <a:rPr lang="ru-RU" b="1" dirty="0" smtClean="0"/>
              <a:t>   			безопасности.</a:t>
            </a:r>
          </a:p>
          <a:p>
            <a:pPr algn="l"/>
            <a:r>
              <a:rPr lang="ru-RU" b="1" dirty="0"/>
              <a:t> </a:t>
            </a:r>
            <a:r>
              <a:rPr lang="ru-RU" b="1" dirty="0" smtClean="0"/>
              <a:t>       3</a:t>
            </a:r>
            <a:r>
              <a:rPr lang="ru-RU" b="1" dirty="0"/>
              <a:t>. Воспитывать у детей чувство осторожности и самосохранения.</a:t>
            </a:r>
          </a:p>
          <a:p>
            <a:r>
              <a:rPr lang="ru-RU" b="1" dirty="0" smtClean="0"/>
              <a:t>  4.Воспитывать </a:t>
            </a:r>
            <a:r>
              <a:rPr lang="ru-RU" b="1" dirty="0"/>
              <a:t>чувства благодарности людям, которые помогают нам в трудных ситуациях.</a:t>
            </a:r>
          </a:p>
          <a:p>
            <a:r>
              <a:rPr lang="ru-RU" b="1" i="1" u="sng" dirty="0"/>
              <a:t>Для </a:t>
            </a:r>
            <a:r>
              <a:rPr lang="ru-RU" b="1" i="1" u="sng" dirty="0" smtClean="0"/>
              <a:t>педагогов</a:t>
            </a:r>
          </a:p>
          <a:p>
            <a:pPr algn="l"/>
            <a:r>
              <a:rPr lang="ru-RU" b="1" dirty="0" smtClean="0"/>
              <a:t>        Повысить </a:t>
            </a:r>
            <a:r>
              <a:rPr lang="ru-RU" b="1" dirty="0"/>
              <a:t>профессиональную компетентность через поисково </a:t>
            </a:r>
            <a:r>
              <a:rPr lang="ru-RU" b="1" dirty="0" smtClean="0"/>
              <a:t>-</a:t>
            </a:r>
          </a:p>
          <a:p>
            <a:pPr algn="l"/>
            <a:r>
              <a:rPr lang="ru-RU" b="1" dirty="0" smtClean="0"/>
              <a:t>        </a:t>
            </a:r>
            <a:r>
              <a:rPr lang="ru-RU" b="1" dirty="0"/>
              <a:t>аналитическую деятельность по теме проекта.</a:t>
            </a:r>
          </a:p>
          <a:p>
            <a:r>
              <a:rPr lang="ru-RU" b="1" i="1" u="sng" dirty="0"/>
              <a:t>Для </a:t>
            </a:r>
            <a:r>
              <a:rPr lang="ru-RU" b="1" i="1" u="sng" dirty="0" smtClean="0"/>
              <a:t>родителей:</a:t>
            </a:r>
            <a:endParaRPr lang="ru-RU" b="1" dirty="0"/>
          </a:p>
          <a:p>
            <a:pPr algn="l"/>
            <a:r>
              <a:rPr lang="ru-RU" b="1" dirty="0"/>
              <a:t> </a:t>
            </a:r>
            <a:r>
              <a:rPr lang="ru-RU" b="1" dirty="0" smtClean="0"/>
              <a:t>      Информировать </a:t>
            </a:r>
            <a:r>
              <a:rPr lang="ru-RU" b="1" dirty="0"/>
              <a:t>родителей о противопожарной безопасности.</a:t>
            </a:r>
          </a:p>
          <a:p>
            <a:pPr algn="l"/>
            <a:r>
              <a:rPr lang="ru-RU" b="1" dirty="0" smtClean="0"/>
              <a:t>       Вовлечь </a:t>
            </a:r>
            <a:r>
              <a:rPr lang="ru-RU" b="1" dirty="0"/>
              <a:t>родителей в образовательный процесс ДОУ.</a:t>
            </a:r>
          </a:p>
          <a:p>
            <a:endParaRPr lang="ru-RU" dirty="0"/>
          </a:p>
        </p:txBody>
      </p:sp>
      <p:sp>
        <p:nvSpPr>
          <p:cNvPr id="4" name="Блок-схема: перфолента 3"/>
          <p:cNvSpPr/>
          <p:nvPr/>
        </p:nvSpPr>
        <p:spPr>
          <a:xfrm>
            <a:off x="1937982" y="313899"/>
            <a:ext cx="8202305" cy="1541651"/>
          </a:xfrm>
          <a:prstGeom prst="flowChartPunchedTap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DoubleWave1">
              <a:avLst/>
            </a:prstTxWarp>
          </a:bodyPr>
          <a:lstStyle/>
          <a:p>
            <a:r>
              <a:rPr lang="ru-RU" sz="800" b="1" dirty="0">
                <a:solidFill>
                  <a:schemeClr val="tx1"/>
                </a:solidFill>
              </a:rPr>
              <a:t>Задачи проекта</a:t>
            </a:r>
            <a:endParaRPr lang="ru-RU" sz="8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0659" y="3991696"/>
            <a:ext cx="2400265" cy="2088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6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50879" y="1943936"/>
            <a:ext cx="6933062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Знакомство детей с полезными и опасными сторонами огня.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Овладение детьми знаниями, умениями и навыками по пожарной безопасности.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Сформированность у детей заботливого отношения к себе, к людям, к миру.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Информированность родителей о противопожарной безопасности.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Повышение родительской активности в воспитательном процессе ДОУ.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1828800" y="450377"/>
            <a:ext cx="8475259" cy="1555844"/>
          </a:xfrm>
          <a:prstGeom prst="flowChartPunchedTape">
            <a:avLst/>
          </a:prstGeom>
          <a:solidFill>
            <a:srgbClr val="EB6E1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Wave4">
              <a:avLst/>
            </a:prstTxWarp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Ожидаемые результаты: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6769" y="2006221"/>
            <a:ext cx="2674961" cy="3630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913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15152"/>
            <a:ext cx="10515600" cy="4566597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Беседа с пожарниками</a:t>
            </a:r>
            <a:r>
              <a:rPr lang="ru-RU" dirty="0" smtClean="0"/>
              <a:t>.</a:t>
            </a:r>
          </a:p>
          <a:p>
            <a:pPr lvl="0"/>
            <a:r>
              <a:rPr lang="ru-RU" dirty="0" smtClean="0"/>
              <a:t>Чтение </a:t>
            </a:r>
            <a:r>
              <a:rPr lang="ru-RU" dirty="0"/>
              <a:t>художественной литературы</a:t>
            </a:r>
          </a:p>
          <a:p>
            <a:pPr lvl="0"/>
            <a:r>
              <a:rPr lang="ru-RU" dirty="0"/>
              <a:t>Просмотр презентаций</a:t>
            </a:r>
          </a:p>
          <a:p>
            <a:pPr lvl="0"/>
            <a:r>
              <a:rPr lang="ru-RU" dirty="0"/>
              <a:t>Экспериментирование  </a:t>
            </a:r>
          </a:p>
          <a:p>
            <a:pPr lvl="0"/>
            <a:r>
              <a:rPr lang="ru-RU" dirty="0"/>
              <a:t>Выставка </a:t>
            </a:r>
            <a:r>
              <a:rPr lang="ru-RU" dirty="0" smtClean="0"/>
              <a:t>детских работ</a:t>
            </a:r>
            <a:endParaRPr lang="ru-RU" dirty="0"/>
          </a:p>
          <a:p>
            <a:pPr lvl="0"/>
            <a:r>
              <a:rPr lang="ru-RU" dirty="0"/>
              <a:t>Разучивание песен, стихов</a:t>
            </a:r>
          </a:p>
          <a:p>
            <a:pPr lvl="0"/>
            <a:r>
              <a:rPr lang="ru-RU" dirty="0" smtClean="0"/>
              <a:t>Изо деятельность</a:t>
            </a:r>
            <a:endParaRPr lang="ru-RU" dirty="0"/>
          </a:p>
          <a:p>
            <a:pPr lvl="0"/>
            <a:r>
              <a:rPr lang="ru-RU" dirty="0"/>
              <a:t>Экскурсия по детскому саду</a:t>
            </a:r>
          </a:p>
          <a:p>
            <a:pPr lvl="0"/>
            <a:r>
              <a:rPr lang="ru-RU" dirty="0"/>
              <a:t>Тренировка по </a:t>
            </a:r>
            <a:r>
              <a:rPr lang="ru-RU" dirty="0" smtClean="0"/>
              <a:t>эвакуации</a:t>
            </a:r>
          </a:p>
          <a:p>
            <a:pPr lvl="0"/>
            <a:r>
              <a:rPr lang="ru-RU" dirty="0" smtClean="0"/>
              <a:t>Игровая деятельность</a:t>
            </a:r>
          </a:p>
          <a:p>
            <a:pPr lvl="0"/>
            <a:endParaRPr lang="ru-RU" dirty="0"/>
          </a:p>
          <a:p>
            <a:pPr marL="0" lvl="0" indent="0"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4" name="Блок-схема: перфолента 3"/>
          <p:cNvSpPr/>
          <p:nvPr/>
        </p:nvSpPr>
        <p:spPr>
          <a:xfrm>
            <a:off x="1746913" y="365125"/>
            <a:ext cx="8625385" cy="1282343"/>
          </a:xfrm>
          <a:prstGeom prst="flowChartPunchedTap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DoubleWave1">
              <a:avLst/>
            </a:prstTxWarp>
          </a:bodyPr>
          <a:lstStyle/>
          <a:p>
            <a:r>
              <a:rPr lang="ru-RU" b="1" dirty="0">
                <a:solidFill>
                  <a:schemeClr val="tx1"/>
                </a:solidFill>
              </a:rPr>
              <a:t>Формы и методы реализации проекта: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6776" y="2714624"/>
            <a:ext cx="4885898" cy="323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00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251881"/>
            <a:ext cx="10515600" cy="3925082"/>
          </a:xfrm>
        </p:spPr>
        <p:txBody>
          <a:bodyPr>
            <a:normAutofit lnSpcReduction="10000"/>
          </a:bodyPr>
          <a:lstStyle/>
          <a:p>
            <a:r>
              <a:rPr lang="ru-RU" dirty="0"/>
              <a:t>1. Систематическое изучение наиболее вероятных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причин </a:t>
            </a:r>
            <a:r>
              <a:rPr lang="ru-RU" dirty="0"/>
              <a:t>возникновения пожара.</a:t>
            </a:r>
          </a:p>
          <a:p>
            <a:r>
              <a:rPr lang="ru-RU" dirty="0"/>
              <a:t>2. Целенаправленное изучение правил безопасного поведения во время пожара.</a:t>
            </a:r>
          </a:p>
          <a:p>
            <a:r>
              <a:rPr lang="ru-RU" dirty="0"/>
              <a:t>3. Формирование новых знаний и навыков в области пожарной безопасности на базе имеющихся (принцип креативности).</a:t>
            </a:r>
          </a:p>
          <a:p>
            <a:r>
              <a:rPr lang="ru-RU" dirty="0"/>
              <a:t>4. Проявление заботы о здоровье и его безопасности (принцип </a:t>
            </a:r>
            <a:r>
              <a:rPr lang="ru-RU" dirty="0" err="1"/>
              <a:t>гуманизации</a:t>
            </a:r>
            <a:r>
              <a:rPr lang="ru-RU" dirty="0"/>
              <a:t>).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  <p:sp>
        <p:nvSpPr>
          <p:cNvPr id="4" name="Блок-схема: перфолента 3"/>
          <p:cNvSpPr/>
          <p:nvPr/>
        </p:nvSpPr>
        <p:spPr>
          <a:xfrm>
            <a:off x="968992" y="177421"/>
            <a:ext cx="9771796" cy="1513267"/>
          </a:xfrm>
          <a:prstGeom prst="flowChartPunchedTape">
            <a:avLst/>
          </a:prstGeom>
          <a:solidFill>
            <a:srgbClr val="EB6E1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Wave4">
              <a:avLst/>
            </a:prstTxWarp>
          </a:bodyPr>
          <a:lstStyle/>
          <a:p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Принципы реализации проекта</a:t>
            </a:r>
            <a:endParaRPr lang="ru-RU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28549">
            <a:off x="9213289" y="1500609"/>
            <a:ext cx="1535702" cy="1712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37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7090" y="2112917"/>
            <a:ext cx="10515600" cy="376841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i="1" u="sng" dirty="0" smtClean="0"/>
              <a:t> Мероприятия</a:t>
            </a:r>
            <a:r>
              <a:rPr lang="ru-RU" i="1" u="sng" dirty="0"/>
              <a:t>:</a:t>
            </a:r>
            <a:endParaRPr lang="ru-RU" dirty="0"/>
          </a:p>
          <a:p>
            <a:r>
              <a:rPr lang="ru-RU" dirty="0"/>
              <a:t>1. Убеждение участников проекта в том, что с помощью противопожарной пропаганды число пожаров и жертв можно уменьшить.</a:t>
            </a:r>
          </a:p>
          <a:p>
            <a:r>
              <a:rPr lang="ru-RU" dirty="0"/>
              <a:t>2. Подборка методической, научно-популярной и художественной литературы, иллюстрированного материала, игрушек, атрибутов для игровой и театрализованной деятельности по противопожарной тематике.</a:t>
            </a:r>
          </a:p>
          <a:p>
            <a:r>
              <a:rPr lang="ru-RU" dirty="0"/>
              <a:t>3. Подготовка дидактических игр, пособий, атрибутов по пожарной безопасности.</a:t>
            </a:r>
          </a:p>
          <a:p>
            <a:r>
              <a:rPr lang="ru-RU" dirty="0"/>
              <a:t>4. Проведение опроса детей, родителей – «Дом – это моя крепость?»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Блок-схема: перфолента 3"/>
          <p:cNvSpPr/>
          <p:nvPr/>
        </p:nvSpPr>
        <p:spPr>
          <a:xfrm>
            <a:off x="968992" y="177421"/>
            <a:ext cx="9771796" cy="1513267"/>
          </a:xfrm>
          <a:prstGeom prst="flowChartPunchedTape">
            <a:avLst/>
          </a:prstGeom>
          <a:solidFill>
            <a:srgbClr val="EB6E1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Wave4">
              <a:avLst/>
            </a:prstTxWarp>
          </a:bodyPr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Подготовительный этап</a:t>
            </a:r>
            <a:endParaRPr lang="ru-RU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992" y="1690688"/>
            <a:ext cx="2019868" cy="1746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970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50879" y="2361063"/>
            <a:ext cx="6933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1828801" y="218364"/>
            <a:ext cx="8256896" cy="1460311"/>
          </a:xfrm>
          <a:prstGeom prst="flowChartPunchedTape">
            <a:avLst/>
          </a:prstGeom>
          <a:solidFill>
            <a:srgbClr val="EB6E1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Wave4">
              <a:avLst>
                <a:gd name="adj1" fmla="val 6250"/>
                <a:gd name="adj2" fmla="val 483"/>
              </a:avLst>
            </a:prstTxWarp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Реализация проекта с детьми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Microlab\Desktop\пожарная безопасность\DSCF27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442" y="1752599"/>
            <a:ext cx="7513614" cy="482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4707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50879" y="2361063"/>
            <a:ext cx="6933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1828801" y="218364"/>
            <a:ext cx="8256896" cy="1460311"/>
          </a:xfrm>
          <a:prstGeom prst="flowChartPunchedTape">
            <a:avLst/>
          </a:prstGeom>
          <a:solidFill>
            <a:srgbClr val="EB6E1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Wave4">
              <a:avLst>
                <a:gd name="adj1" fmla="val 6250"/>
                <a:gd name="adj2" fmla="val 483"/>
              </a:avLst>
            </a:prstTxWarp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Беседы с детьми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3792" y="2361063"/>
            <a:ext cx="1746913" cy="3029803"/>
          </a:xfrm>
          <a:prstGeom prst="rect">
            <a:avLst/>
          </a:prstGeom>
        </p:spPr>
      </p:pic>
      <p:pic>
        <p:nvPicPr>
          <p:cNvPr id="2052" name="Picture 4" descr="C:\Users\Microlab\Desktop\пожарная безопасность\DSCF27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07187">
            <a:off x="529696" y="2670632"/>
            <a:ext cx="4068933" cy="3036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Microlab\Desktop\пожарная безопасность\DSCF275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30347">
            <a:off x="7244997" y="2440844"/>
            <a:ext cx="4496842" cy="3372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61564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808</TotalTime>
  <Words>486</Words>
  <Application>Microsoft Office PowerPoint</Application>
  <PresentationFormat>Произвольный</PresentationFormat>
  <Paragraphs>101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  МК ДОУ АГО Ачитский детский сад «Улыбка» – филиал Афанасьевский детский сад «Колосок»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Инна</dc:creator>
  <cp:lastModifiedBy>Microlab</cp:lastModifiedBy>
  <cp:revision>81</cp:revision>
  <dcterms:created xsi:type="dcterms:W3CDTF">2015-02-08T06:57:32Z</dcterms:created>
  <dcterms:modified xsi:type="dcterms:W3CDTF">2016-04-09T14:06:34Z</dcterms:modified>
</cp:coreProperties>
</file>