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75" r:id="rId6"/>
    <p:sldId id="276" r:id="rId7"/>
    <p:sldId id="259" r:id="rId8"/>
    <p:sldId id="260" r:id="rId9"/>
    <p:sldId id="279" r:id="rId10"/>
    <p:sldId id="263" r:id="rId11"/>
    <p:sldId id="264" r:id="rId12"/>
    <p:sldId id="265" r:id="rId13"/>
    <p:sldId id="274" r:id="rId14"/>
    <p:sldId id="273" r:id="rId15"/>
    <p:sldId id="277" r:id="rId16"/>
    <p:sldId id="271" r:id="rId17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-2382" y="-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F9B3-2721-44A1-89BA-47B3D255AB0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B68F-CAC0-4105-9DE5-660EBB2DE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35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F9B3-2721-44A1-89BA-47B3D255AB0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B68F-CAC0-4105-9DE5-660EBB2DE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15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761060" y="761294"/>
            <a:ext cx="831354" cy="121256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5212" y="761294"/>
            <a:ext cx="2410122" cy="121256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F9B3-2721-44A1-89BA-47B3D255AB0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B68F-CAC0-4105-9DE5-660EBB2DE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579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F9B3-2721-44A1-89BA-47B3D255AB0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B68F-CAC0-4105-9DE5-660EBB2DE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807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F9B3-2721-44A1-89BA-47B3D255AB0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B68F-CAC0-4105-9DE5-660EBB2DE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93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5212" y="3808766"/>
            <a:ext cx="1620738" cy="9078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1675" y="3808766"/>
            <a:ext cx="1620739" cy="9078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F9B3-2721-44A1-89BA-47B3D255AB0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B68F-CAC0-4105-9DE5-660EBB2DE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380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F9B3-2721-44A1-89BA-47B3D255AB0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B68F-CAC0-4105-9DE5-660EBB2DE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55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F9B3-2721-44A1-89BA-47B3D255AB0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B68F-CAC0-4105-9DE5-660EBB2DE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263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F9B3-2721-44A1-89BA-47B3D255AB0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B68F-CAC0-4105-9DE5-660EBB2DE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31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F9B3-2721-44A1-89BA-47B3D255AB0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B68F-CAC0-4105-9DE5-660EBB2DE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44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F9B3-2721-44A1-89BA-47B3D255AB0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B68F-CAC0-4105-9DE5-660EBB2DE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52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0F9B3-2721-44A1-89BA-47B3D255AB0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EB68F-CAC0-4105-9DE5-660EBB2DE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72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6858000" cy="990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7088" y="368787"/>
            <a:ext cx="6183823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dirty="0"/>
              <a:t>Муниципальное казенное дошкольное образовательное учреждение </a:t>
            </a:r>
            <a:r>
              <a:rPr lang="ru-RU" sz="1200" dirty="0" err="1"/>
              <a:t>Ачитского</a:t>
            </a:r>
            <a:r>
              <a:rPr lang="ru-RU" sz="1200" dirty="0"/>
              <a:t> городского округа «</a:t>
            </a:r>
            <a:r>
              <a:rPr lang="ru-RU" sz="1200" dirty="0" err="1"/>
              <a:t>Ачитский</a:t>
            </a:r>
            <a:r>
              <a:rPr lang="ru-RU" sz="1200" dirty="0"/>
              <a:t> детский сад «Улыбка» - филиал «</a:t>
            </a:r>
            <a:r>
              <a:rPr lang="ru-RU" sz="1200" dirty="0" err="1"/>
              <a:t>Ачитский</a:t>
            </a:r>
            <a:r>
              <a:rPr lang="ru-RU" sz="1200" dirty="0"/>
              <a:t> детский сад «Тополек»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 descr="G:\эмблема ДОУ тополек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299" y="2030236"/>
            <a:ext cx="2057400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616676" y="4171632"/>
            <a:ext cx="3996608" cy="781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smtClean="0">
                <a:solidFill>
                  <a:srgbClr val="7030A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жизнь</a:t>
            </a:r>
            <a:endParaRPr lang="ru-RU" sz="4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0914" y="5155362"/>
            <a:ext cx="263617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Ежеквартальный журнал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8052" y="8819208"/>
            <a:ext cx="167385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Ачит 2017 год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55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52" y="572745"/>
            <a:ext cx="5915025" cy="77445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/>
              <a:t>Экспериментальная деятельность как средство формирования познавательных действий с детьми дошкольного возраста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74454"/>
            <a:ext cx="6858000" cy="913154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Дунаева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И.А., воспитатель</a:t>
            </a:r>
          </a:p>
          <a:p>
            <a:pPr marL="0" indent="0" algn="r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Ачитский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«Улыбка»- </a:t>
            </a:r>
          </a:p>
          <a:p>
            <a:pPr marL="0" indent="0" algn="r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Ачитский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«Тополек»</a:t>
            </a:r>
          </a:p>
          <a:p>
            <a:pPr marL="0" indent="0" algn="r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Ачит</a:t>
            </a:r>
          </a:p>
          <a:p>
            <a:pPr marL="0" indent="0" algn="r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r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r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Расскажи – и я забуду,</a:t>
            </a:r>
          </a:p>
          <a:p>
            <a:pPr marL="0" indent="0" algn="r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покажи- и я запомню, </a:t>
            </a:r>
          </a:p>
          <a:p>
            <a:pPr marL="0" indent="0" algn="r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 попробовать – и 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пойму.</a:t>
            </a:r>
          </a:p>
          <a:p>
            <a:pPr marL="0" indent="0" algn="r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пословица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Окружающая действительность предстает перед ребенком во всем ее многообразии: природа, человек, рукотворный мир и т.д. приобщение детей ко всему, чем живет общество, - задача, которую человечество решает с тех пор, как стала осознаваться необходимость в передаче каждому последующему поколению опыта предыдущего. Этот процесс эффективен, если строится с учетом психофизиологических особенностей ребенка (образности мышления, подражательности, внушаемости, эмоциональности, непосредственности, открытости для воздействий взрослого).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способны к освоению таких фундаментальных понятий, как пространство и время, движение и покой, изменение и развитие, живое-неживое, строение, назначение, материал предметов, знаний о себе и других людях и т.д. однако представления детей об основных свойствах и отношениях объективного мира еще неопределенны, не совсем отчетливы, глобальны. Но и в таком виде они играют чрезвычайно важную роль в интеллектуальном развитии ребенка, формировании его мировоззрения и мировидения.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представления о важнейших явлениях природы и процессах, происходящих в обществе, развиваются на протяжении всей жизни человека. Характер становления этих представлений зависит от позиции самого человека, способов его действий. Познавательная активность детей реализуется в деятельности. Именно поисковая деятельность способна мобилизовать силы дошкольников в познании реальности, самостоятельном раскрытии ее связей, отношений, закономерностей, в преобразовании опыты.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настоящее время в системе дошкольного образования формируются и успешно применяются новейшие разработки, технологии, методики, которые позволяют поднять уровень дошкольного образования на более высокую и качественную ступень. Одним из таких эффективных методов познания закономерностей и явлений окружающего мира является экспериментальная деятельность.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Picture 13" descr="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017" y="1176948"/>
            <a:ext cx="1494574" cy="221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098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6858000" cy="99060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пронизывает все сферы детской деятельности: прием пищи, игра, занятия, прогулка, сон. Ребенок-дошкольник сам по себе уже является исследователем, проявляя интерес к различного рода исследовательской деятельности – к экспериментированию. Опыты помогают развивать мышление, логику, творчество ребенка, позволяют наглядно показать связи между живым и неживым в природе.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Исследования представляют ребенку самому найти ответы на вопросы «как?» и «почему?». Элементарные опыты, эксперименты помогают ребенку приобрести новые знания о том или ином предмете. Эта деятельность направлена на реальное преобразование вещей, в ходе которого дошкольник познает их свойства и связи, недоступные при непосредственном восприятии.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показала, что дети с удовольствием «превращаются» в ученых и проводят разнообразные исследования, рассказывают о своих открытиях родителям. Это объясняется тем, что им присуще наглядно-действенное и наглядно-образное мышление, и экспериментирование, как никакой другой метод, соответствует этим возрастным особенностям.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МКДОУ АГО «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Ачитский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«Улыбка» -филиал «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Ачитский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«Тополек» в работе по экспериментальной деятельности используются элементарные опыты, как во время непосредственной образовательной деятельности, так и во время режимных моментов.  Занятия-экспериментирование проходят в увлекательной для детей форме: работа в «Лаборатории», встреча с Почемучкой, путешествия; с использованием художественного слова (чтение отрывков из художественных произведений, загадывание загадок, чтение стихов), демонстрационного материала (иллюстрации, схемы, карты) и различных «научных штучек» (лупа, микроскоп, пробирки, магниты и др.). Прежде всего, дети знакомятся с теми фактами действительности, которые, так или иначе, попадают в их поле зрения в быту, в повседневной деятельности (например, свойство воды разливаться, растворять сахар).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Дети с огромным удовольствием проводят опыты с объектами неживой природы: песком глиной, снегом, воздухом, камнями, водой, магнитом и пр. Например, предлагается слепить фигурку из мокрого и сухого песка. Дети рассуждают, какой песок лепится, почему. Рассматривая песок через лупу, обнаруживают, что он состоит из мелких кристалликов - песчинок, этим объясняется свойство сухого песка - сыпучесть. По теме: "Волшебница Вода" проводили опыты: «Приключение Капельки", "Снежинка на ладошке", «Волшебное яйцо" и др. В процессе проведения опытов был задействован каждый ребёнок.  Такие опыты чем-то напоминают фокусы,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необычны, а главное - дети всё проделывают сами.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508" y="8017527"/>
            <a:ext cx="2190119" cy="1649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60" y="8157112"/>
            <a:ext cx="2012091" cy="15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833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6858000" cy="99059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экспериментальной деятельности, дети учатся задавать вопросы: "Как это сделать?", обращаться с просьбами: "Давайте сделаем так", "Давайте посмотрим, что будет, если…", сравнивать два состояния одного и того же объекта и находить не только разницу, но и сходство. Дети самостоятельно задумывают опыт, сами его выполняют и сами делают необходимые выводы.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50" dirty="0"/>
          </a:p>
          <a:p>
            <a:pPr marL="0" indent="0" algn="just">
              <a:lnSpc>
                <a:spcPct val="120000"/>
              </a:lnSpc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идет по трем взаимосвязанным направлениям. Каждые, из которых представлено несколькими темами:</a:t>
            </a:r>
          </a:p>
          <a:p>
            <a:pPr lvl="0" algn="just">
              <a:lnSpc>
                <a:spcPct val="12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Живая природа</a:t>
            </a:r>
          </a:p>
          <a:p>
            <a:pPr lvl="0" algn="just">
              <a:lnSpc>
                <a:spcPct val="12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Неживая природа</a:t>
            </a:r>
          </a:p>
          <a:p>
            <a:pPr lvl="0" algn="just">
              <a:lnSpc>
                <a:spcPct val="12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явления</a:t>
            </a:r>
          </a:p>
          <a:p>
            <a:pPr lvl="0" algn="just">
              <a:lnSpc>
                <a:spcPct val="12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 рукотворный мир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Все игры-занятия по экспериментальной деятельности выстраиваются по единой схеме: «От простого к сложному»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Игра в исследовании часто перерастает в реальное творчество. И потом, вовсе неважно, открыл ли ребёнок что-то принципиально новое или сделал то, что всем известно давно. У учёного, решающего проблемы на переднем крае науки, и у малыша, открывающего для себя ещё малоизвестный ему мир, задействованы одни и те же механизмы творческого мышления.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20000"/>
              </a:lnSpc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2836" y="1415630"/>
            <a:ext cx="2712260" cy="20341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12" y="1874000"/>
            <a:ext cx="2679867" cy="20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921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572333" y="1475666"/>
            <a:ext cx="10002668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471488" y="249678"/>
            <a:ext cx="59150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Это интересно!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0880" y="1219496"/>
            <a:ext cx="4281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Чудо-валеночки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8690">
            <a:off x="346754" y="2208764"/>
            <a:ext cx="3154536" cy="1777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16135">
            <a:off x="3705931" y="2271548"/>
            <a:ext cx="2963109" cy="1669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7329" y="4450232"/>
            <a:ext cx="3452899" cy="19460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25167" y="3986854"/>
            <a:ext cx="3445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Ирина Александровна Безрукова</a:t>
            </a: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461" y="6573726"/>
            <a:ext cx="2007653" cy="26768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28249" y="7542829"/>
            <a:ext cx="3258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Ирина Александровна Дунаева</a:t>
            </a:r>
          </a:p>
        </p:txBody>
      </p:sp>
    </p:spTree>
    <p:extLst>
      <p:ext uri="{BB962C8B-B14F-4D97-AF65-F5344CB8AC3E}">
        <p14:creationId xmlns:p14="http://schemas.microsoft.com/office/powerpoint/2010/main" xmlns="" val="4281895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524000" y="1523999"/>
            <a:ext cx="9906001" cy="6858001"/>
          </a:xfrm>
        </p:spPr>
      </p:pic>
      <p:pic>
        <p:nvPicPr>
          <p:cNvPr id="1026" name="Picture 2" descr="C:\Documents and Settings\Администратор\Рабочий стол\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800" y="534118"/>
            <a:ext cx="2540000" cy="45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Рабочий стол\щ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0880" y="2545020"/>
            <a:ext cx="3088958" cy="549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7319" y="975360"/>
            <a:ext cx="31005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err="1" smtClean="0"/>
              <a:t>Давлятова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Елена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 err="1" smtClean="0"/>
              <a:t>Владимирована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064194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000" y="511906"/>
            <a:ext cx="5915025" cy="6659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Жизнь замечательных людей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1892" y="1394848"/>
            <a:ext cx="429109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Коллектив детского сада «Тополек»  </a:t>
            </a:r>
          </a:p>
          <a:p>
            <a:pPr algn="ctr"/>
            <a:r>
              <a:rPr lang="ru-RU" dirty="0">
                <a:latin typeface="Georgia" panose="02040502050405020303" pitchFamily="18" charset="0"/>
              </a:rPr>
              <a:t>от всей души поздравляет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Любовь Ивановну Черепанову</a:t>
            </a:r>
            <a:endParaRPr lang="ru-RU" dirty="0">
              <a:latin typeface="Georgia" panose="02040502050405020303" pitchFamily="18" charset="0"/>
            </a:endParaRP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Georgia" panose="02040502050405020303" pitchFamily="18" charset="0"/>
              </a:rPr>
              <a:t>С </a:t>
            </a:r>
            <a:r>
              <a:rPr lang="ru-RU" sz="3200" b="1" dirty="0" smtClean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55</a:t>
            </a:r>
            <a:r>
              <a:rPr lang="ru-RU" sz="3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- </a:t>
            </a:r>
            <a:r>
              <a:rPr lang="ru-RU" sz="3200" dirty="0">
                <a:solidFill>
                  <a:srgbClr val="FF0000"/>
                </a:solidFill>
                <a:latin typeface="Georgia" panose="02040502050405020303" pitchFamily="18" charset="0"/>
              </a:rPr>
              <a:t>ЮБИЛЕЕМ!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115" y="3316637"/>
            <a:ext cx="6078414" cy="403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423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524000" y="1523999"/>
            <a:ext cx="9906001" cy="6858001"/>
          </a:xfrm>
        </p:spPr>
      </p:pic>
      <p:sp>
        <p:nvSpPr>
          <p:cNvPr id="4" name="Прямоугольник 3"/>
          <p:cNvSpPr/>
          <p:nvPr/>
        </p:nvSpPr>
        <p:spPr>
          <a:xfrm>
            <a:off x="3124846" y="5155415"/>
            <a:ext cx="3429000" cy="34777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идеи: Дунаева И. 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Автор статей: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Дунаева И.А.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Кирюхина 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О. П.,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Давлятова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Е. В.,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Ярушина</a:t>
            </a: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Ю. А.,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Фотокорреспондент: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Яковлева И.А.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57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3135167"/>
              </p:ext>
            </p:extLst>
          </p:nvPr>
        </p:nvGraphicFramePr>
        <p:xfrm>
          <a:off x="0" y="-3"/>
          <a:ext cx="6857999" cy="8089831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6075336"/>
                <a:gridCol w="782663"/>
              </a:tblGrid>
              <a:tr h="9076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 номере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1" marR="4039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Стр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1" marR="40391" marT="0" marB="0">
                    <a:solidFill>
                      <a:schemeClr val="accent1"/>
                    </a:solidFill>
                  </a:tcPr>
                </a:tc>
              </a:tr>
              <a:tr h="812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Карусель событий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1" marR="40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1" marR="40391" marT="0" marB="0"/>
                </a:tc>
              </a:tr>
              <a:tr h="7791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«Новогодние</a:t>
                      </a:r>
                      <a:r>
                        <a:rPr lang="ru-RU" sz="2400" b="0" baseline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приключения в детском саду</a:t>
                      </a:r>
                      <a:r>
                        <a:rPr lang="ru-RU" sz="2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2400" b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1" marR="40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1" marR="40391" marT="0" marB="0"/>
                </a:tc>
              </a:tr>
              <a:tr h="864199">
                <a:tc>
                  <a:txBody>
                    <a:bodyPr/>
                    <a:lstStyle/>
                    <a:p>
                      <a:pPr algn="just"/>
                      <a:r>
                        <a:rPr lang="ru-RU" sz="2400" b="0" dirty="0" smtClean="0">
                          <a:solidFill>
                            <a:srgbClr val="008080"/>
                          </a:solidFill>
                          <a:latin typeface="Bookman Old Style" panose="02050604050505020204" pitchFamily="18" charset="0"/>
                        </a:rPr>
                        <a:t>«Наступает праздник Святки, а за ним пойдут Колядки»</a:t>
                      </a:r>
                    </a:p>
                    <a:p>
                      <a:endParaRPr lang="ru-RU" sz="2800" dirty="0">
                        <a:solidFill>
                          <a:srgbClr val="00B0F0"/>
                        </a:solidFill>
                      </a:endParaRPr>
                    </a:p>
                  </a:txBody>
                  <a:tcPr marL="40391" marR="40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1" marR="40391" marT="0" marB="0"/>
                </a:tc>
              </a:tr>
              <a:tr h="7791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Лыжня России 2017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1" marR="40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1" marR="40391" marT="0" marB="0"/>
                </a:tc>
              </a:tr>
              <a:tr h="812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</a:rPr>
                        <a:t>Из опыта работы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/>
                        </a:rPr>
                        <a:t>:</a:t>
                      </a: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1" marR="40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1" marR="40391" marT="0" marB="0"/>
                </a:tc>
              </a:tr>
              <a:tr h="812932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Экспериментальная деятельность как средство формирования познавательных действий с детьми дошкольного возраста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91" marR="40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1" marR="40391" marT="0" marB="0"/>
                </a:tc>
              </a:tr>
              <a:tr h="4064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Это интересно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!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1" marR="40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1" marR="40391" marT="0" marB="0"/>
                </a:tc>
              </a:tr>
              <a:tr h="12370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«Чудо-валеночки»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1" marR="40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1" marR="40391" marT="0" marB="0"/>
                </a:tc>
              </a:tr>
            </a:tbl>
          </a:graphicData>
        </a:graphic>
      </p:graphicFrame>
      <p:sp>
        <p:nvSpPr>
          <p:cNvPr id="5" name="Надпись 5"/>
          <p:cNvSpPr txBox="1">
            <a:spLocks noChangeArrowheads="1"/>
          </p:cNvSpPr>
          <p:nvPr/>
        </p:nvSpPr>
        <p:spPr bwMode="auto">
          <a:xfrm>
            <a:off x="7685088" y="107950"/>
            <a:ext cx="3159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8215850"/>
              </p:ext>
            </p:extLst>
          </p:nvPr>
        </p:nvGraphicFramePr>
        <p:xfrm>
          <a:off x="0" y="7782275"/>
          <a:ext cx="6857999" cy="1082756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6075336"/>
                <a:gridCol w="782663"/>
              </a:tblGrid>
              <a:tr h="1082756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b="0" dirty="0" smtClean="0">
                          <a:solidFill>
                            <a:srgbClr val="94363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Жизнь замечательных людей</a:t>
                      </a:r>
                      <a:endParaRPr lang="ru-RU" sz="2400" b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1" marR="40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1" marR="403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0202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7404"/>
            <a:ext cx="6858000" cy="9060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Новогодние приключения в детском саду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5114" y="7524750"/>
            <a:ext cx="2381250" cy="2381250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0408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Карусель событий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5200" y="4931343"/>
            <a:ext cx="2077903" cy="24343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365" y="7302573"/>
            <a:ext cx="3304445" cy="2202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3580" y="143349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0163" y="1259830"/>
            <a:ext cx="61322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just"/>
            <a:r>
              <a:rPr lang="ru-RU" dirty="0" smtClean="0"/>
              <a:t>	Новый </a:t>
            </a:r>
            <a:r>
              <a:rPr lang="ru-RU" dirty="0"/>
              <a:t>год! Волшебный праздник. Сколько веселья, красоты, подарков приносит он нам. Кругом блестящая мишура, море разноцветных огней и иллюминаций, новогодние ёлочные украшения, бенгальские огни и фейерверки. 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Вот и дети детского сада «Тополек» встретили этот волшебный </a:t>
            </a:r>
            <a:r>
              <a:rPr lang="ru-RU" dirty="0" smtClean="0"/>
              <a:t>праздник «П</a:t>
            </a:r>
            <a:r>
              <a:rPr lang="ru-RU" dirty="0" smtClean="0"/>
              <a:t>риход </a:t>
            </a:r>
            <a:r>
              <a:rPr lang="ru-RU" dirty="0" smtClean="0"/>
              <a:t>Снеговика в гости к малышам», </a:t>
            </a:r>
            <a:r>
              <a:rPr lang="ru-RU" dirty="0" smtClean="0"/>
              <a:t>«Новогодние приключения в аэропорту с  </a:t>
            </a:r>
            <a:r>
              <a:rPr lang="ru-RU" dirty="0" smtClean="0"/>
              <a:t>Чудом </a:t>
            </a:r>
            <a:r>
              <a:rPr lang="ru-RU" dirty="0" smtClean="0"/>
              <a:t>в перьях», </a:t>
            </a:r>
            <a:r>
              <a:rPr lang="ru-RU" dirty="0" smtClean="0"/>
              <a:t>«</a:t>
            </a:r>
            <a:r>
              <a:rPr lang="ru-RU" dirty="0" smtClean="0"/>
              <a:t>В</a:t>
            </a:r>
            <a:r>
              <a:rPr lang="ru-RU" dirty="0" smtClean="0"/>
              <a:t>стреча детей средней группы с </a:t>
            </a:r>
            <a:r>
              <a:rPr lang="ru-RU" dirty="0" err="1" smtClean="0"/>
              <a:t>Жадинкой</a:t>
            </a:r>
            <a:r>
              <a:rPr lang="ru-RU" dirty="0" smtClean="0"/>
              <a:t> и </a:t>
            </a:r>
            <a:r>
              <a:rPr lang="ru-RU" dirty="0" err="1" smtClean="0"/>
              <a:t>Врединкой</a:t>
            </a:r>
            <a:r>
              <a:rPr lang="ru-RU" dirty="0" smtClean="0"/>
              <a:t>», </a:t>
            </a:r>
            <a:r>
              <a:rPr lang="ru-RU" dirty="0" smtClean="0"/>
              <a:t>и конечно же долгожданная встреча Деда Мороза и Снегурочки. </a:t>
            </a:r>
            <a:r>
              <a:rPr lang="ru-RU" dirty="0" smtClean="0"/>
              <a:t>Сколько </a:t>
            </a:r>
            <a:r>
              <a:rPr lang="ru-RU" dirty="0" smtClean="0"/>
              <a:t>непередаваемых радостных </a:t>
            </a:r>
            <a:r>
              <a:rPr lang="ru-RU" dirty="0" smtClean="0"/>
              <a:t>впечатлений </a:t>
            </a:r>
            <a:r>
              <a:rPr lang="ru-RU" dirty="0" smtClean="0"/>
              <a:t>испытал каждый </a:t>
            </a:r>
            <a:r>
              <a:rPr lang="ru-RU" dirty="0" smtClean="0"/>
              <a:t>ребенок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310063" y="44436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390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3545" y="5689292"/>
            <a:ext cx="3119072" cy="2079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6859" y="2668752"/>
            <a:ext cx="3032514" cy="2021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231" y="2410573"/>
            <a:ext cx="1693314" cy="3023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4401" y="181334"/>
            <a:ext cx="3508715" cy="197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63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оляда 2017\IMG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503" y="5347216"/>
            <a:ext cx="2859793" cy="245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коляда 2017\IMG_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770" y="3878395"/>
            <a:ext cx="2895351" cy="19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коляда 2017\IMG_0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4704" y="7523413"/>
            <a:ext cx="3470477" cy="231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442" y="7461421"/>
            <a:ext cx="3025962" cy="2375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731" y="154406"/>
            <a:ext cx="6420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Наступает праздник Святки, </a:t>
            </a:r>
            <a:endParaRPr lang="ru-RU" sz="2400" b="1" dirty="0" smtClean="0">
              <a:solidFill>
                <a:srgbClr val="00808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а </a:t>
            </a:r>
            <a:r>
              <a:rPr lang="ru-RU" sz="2400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за ним пойдут Колядки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986678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нашем детском саду каждый год проходит этот весёлый праздник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Коляда. Наряженные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костюмы дети с воспитателями шумной ватагой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песнями-колядками навещают Хозяюшку.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 всех с нетерпением всех без исключения.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адостно встречает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привечает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кладовщики хорошо поют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озяюшка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одаривает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конфетами, печеньем и другими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вкусняшками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6379" y="2673499"/>
            <a:ext cx="35032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Вечера святые — Святки,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b="1" i="1" dirty="0">
                <a:solidFill>
                  <a:srgbClr val="7030A0"/>
                </a:solidFill>
              </a:rPr>
              <a:t>К нам с добром стучатся.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Скоро запоют колядки,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Смех, веселье к нам примчатся!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1028" name="Picture 4" descr="E:\коляда 2017\IMG_00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05129"/>
            <a:ext cx="2873832" cy="191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900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464916" y="1488909"/>
            <a:ext cx="9906001" cy="685800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390" y="6626579"/>
            <a:ext cx="4566544" cy="3044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98" y="4065562"/>
            <a:ext cx="3648036" cy="2432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9741" y="2086722"/>
            <a:ext cx="3899771" cy="2599847"/>
          </a:xfrm>
          <a:prstGeom prst="rect">
            <a:avLst/>
          </a:prstGeom>
        </p:spPr>
      </p:pic>
      <p:pic>
        <p:nvPicPr>
          <p:cNvPr id="7" name="Picture 2" descr="E:\коляда 2017\IMG_00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98" y="123683"/>
            <a:ext cx="3231852" cy="21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0834" y="4917910"/>
            <a:ext cx="31117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/>
              <a:t>Колядовщики</a:t>
            </a:r>
            <a:r>
              <a:rPr lang="ru-RU" b="1" i="1" dirty="0"/>
              <a:t> пришли</a:t>
            </a:r>
            <a:endParaRPr lang="ru-RU" dirty="0"/>
          </a:p>
          <a:p>
            <a:r>
              <a:rPr lang="ru-RU" b="1" i="1" dirty="0"/>
              <a:t>Сладости собрать в мешки.</a:t>
            </a:r>
          </a:p>
          <a:p>
            <a:r>
              <a:rPr lang="ru-RU" b="1" i="1" dirty="0"/>
              <a:t>И поют нам песни,</a:t>
            </a:r>
          </a:p>
          <a:p>
            <a:r>
              <a:rPr lang="ru-RU" b="1" i="1" dirty="0"/>
              <a:t>Чтоб было интересней!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032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507263" y="1523999"/>
            <a:ext cx="9906001" cy="68580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481" y="2622876"/>
            <a:ext cx="3443553" cy="2582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2609" y="4600225"/>
            <a:ext cx="3219678" cy="24147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96803" y="6831449"/>
            <a:ext cx="3744846" cy="2808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3403" y="596275"/>
            <a:ext cx="488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Лыжня Росии-2017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3343" y="8116591"/>
            <a:ext cx="857250" cy="114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482" y="1181050"/>
            <a:ext cx="67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" panose="02040604050505020304" pitchFamily="18" charset="0"/>
              </a:rPr>
              <a:t>Детский сад «Тополек» принял активное участие во всероссийских соревнованиях по лыжне.</a:t>
            </a:r>
          </a:p>
          <a:p>
            <a:pPr algn="ctr"/>
            <a:r>
              <a:rPr lang="ru-RU" dirty="0" smtClean="0">
                <a:latin typeface="Century" panose="02040604050505020304" pitchFamily="18" charset="0"/>
              </a:rPr>
              <a:t> Ребята показали свою ловкость, и умение быстро преодолевать дистанцию на лыжах.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entury" panose="02040604050505020304" pitchFamily="18" charset="0"/>
              </a:rPr>
              <a:t>Мы гордимся нашими юными чемпионами!</a:t>
            </a:r>
            <a:endParaRPr lang="ru-RU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9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524000" y="1523999"/>
            <a:ext cx="9906001" cy="6858001"/>
          </a:xfrm>
        </p:spPr>
      </p:pic>
      <p:pic>
        <p:nvPicPr>
          <p:cNvPr id="2050" name="Picture 2" descr="E:\лыжня\лыжня россии2017\IMG_56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888" y="304801"/>
            <a:ext cx="3530485" cy="27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лыжня\лыжня россии2017\IMG_56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086" y="2362754"/>
            <a:ext cx="3962234" cy="297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лыжня\лыжня россии2017\IMG_57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127" y="4615543"/>
            <a:ext cx="3846598" cy="288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лыжня\лыжня россии2017\IMG_56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7956" y="6706149"/>
            <a:ext cx="3729290" cy="279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9762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524003" y="1524000"/>
            <a:ext cx="9906001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236" y="4953000"/>
            <a:ext cx="5941522" cy="4456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47" y="539950"/>
            <a:ext cx="5845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С чемпионата – с победой!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384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317</Words>
  <Application>Microsoft Office PowerPoint</Application>
  <PresentationFormat>Лист A4 (210x297 мм)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Новогодние приключения в детском саду</vt:lpstr>
      <vt:lpstr>Слайд 4</vt:lpstr>
      <vt:lpstr>Слайд 5</vt:lpstr>
      <vt:lpstr>Слайд 6</vt:lpstr>
      <vt:lpstr>Слайд 7</vt:lpstr>
      <vt:lpstr>Слайд 8</vt:lpstr>
      <vt:lpstr>Слайд 9</vt:lpstr>
      <vt:lpstr>Экспериментальная деятельность как средство формирования познавательных действий с детьми дошкольного возраста </vt:lpstr>
      <vt:lpstr>Слайд 11</vt:lpstr>
      <vt:lpstr>Слайд 12</vt:lpstr>
      <vt:lpstr>Слайд 13</vt:lpstr>
      <vt:lpstr>Слайд 14</vt:lpstr>
      <vt:lpstr>Жизнь замечательных людей 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Дунаева</dc:creator>
  <cp:lastModifiedBy>Admin</cp:lastModifiedBy>
  <cp:revision>39</cp:revision>
  <dcterms:created xsi:type="dcterms:W3CDTF">2017-02-15T11:55:14Z</dcterms:created>
  <dcterms:modified xsi:type="dcterms:W3CDTF">2017-03-02T03:43:26Z</dcterms:modified>
</cp:coreProperties>
</file>