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66" r:id="rId3"/>
    <p:sldId id="260" r:id="rId4"/>
    <p:sldId id="261" r:id="rId5"/>
    <p:sldId id="264" r:id="rId6"/>
    <p:sldId id="267" r:id="rId7"/>
    <p:sldId id="268" r:id="rId8"/>
    <p:sldId id="271" r:id="rId9"/>
    <p:sldId id="265" r:id="rId10"/>
    <p:sldId id="269" r:id="rId11"/>
    <p:sldId id="272" r:id="rId12"/>
    <p:sldId id="273" r:id="rId13"/>
    <p:sldId id="274" r:id="rId14"/>
    <p:sldId id="262" r:id="rId15"/>
  </p:sldIdLst>
  <p:sldSz cx="9906000" cy="6858000" type="A4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35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254" y="6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907E59-2356-4220-8A72-318A5453C244}" type="doc">
      <dgm:prSet loTypeId="urn:microsoft.com/office/officeart/2005/8/layout/radial1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CA61721-E88F-4838-BAEF-B442D904016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Семейная гостиная</a:t>
          </a:r>
          <a:endParaRPr lang="ru-RU" sz="14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5F3764A-9C51-42C5-A816-1743A4A3087A}" type="parTrans" cxnId="{B83CE7CD-A263-4DCF-90F8-586C528BDB3D}">
      <dgm:prSet/>
      <dgm:spPr/>
      <dgm:t>
        <a:bodyPr/>
        <a:lstStyle/>
        <a:p>
          <a:endParaRPr lang="ru-RU"/>
        </a:p>
      </dgm:t>
    </dgm:pt>
    <dgm:pt modelId="{0C9B31CE-06CE-4665-B96C-AC6774D2693D}" type="sibTrans" cxnId="{B83CE7CD-A263-4DCF-90F8-586C528BDB3D}">
      <dgm:prSet/>
      <dgm:spPr/>
      <dgm:t>
        <a:bodyPr/>
        <a:lstStyle/>
        <a:p>
          <a:endParaRPr lang="ru-RU"/>
        </a:p>
      </dgm:t>
    </dgm:pt>
    <dgm:pt modelId="{9B6863AE-98D4-410C-A1C7-9AC7357AD704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Совместный досуг взрослых и детей</a:t>
          </a:r>
          <a:endParaRPr lang="ru-RU" sz="1200" b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82DA19-55FA-453C-A734-1050BD429A13}" type="parTrans" cxnId="{C30281E6-22AA-4936-80B5-1FF5CFAFBC1B}">
      <dgm:prSet/>
      <dgm:spPr/>
      <dgm:t>
        <a:bodyPr/>
        <a:lstStyle/>
        <a:p>
          <a:endParaRPr lang="ru-RU"/>
        </a:p>
      </dgm:t>
    </dgm:pt>
    <dgm:pt modelId="{72BC4F0C-EDC4-4540-94FB-C78F7FDD4EC6}" type="sibTrans" cxnId="{C30281E6-22AA-4936-80B5-1FF5CFAFBC1B}">
      <dgm:prSet/>
      <dgm:spPr/>
      <dgm:t>
        <a:bodyPr/>
        <a:lstStyle/>
        <a:p>
          <a:endParaRPr lang="ru-RU"/>
        </a:p>
      </dgm:t>
    </dgm:pt>
    <dgm:pt modelId="{F9320A73-C6D0-48AC-A0F9-55D5DB020611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Творческие мастерские «Секреты кухни</a:t>
          </a:r>
          <a:endParaRPr lang="ru-RU" sz="1200" b="1" dirty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</dgm:t>
    </dgm:pt>
    <dgm:pt modelId="{908513D6-07FF-46D3-A4BA-2BE48D84C4F8}" type="parTrans" cxnId="{F3FF1443-77AE-4982-B54E-71301E9D0D9D}">
      <dgm:prSet/>
      <dgm:spPr/>
      <dgm:t>
        <a:bodyPr/>
        <a:lstStyle/>
        <a:p>
          <a:endParaRPr lang="ru-RU"/>
        </a:p>
      </dgm:t>
    </dgm:pt>
    <dgm:pt modelId="{432AC6D7-9F61-4BE6-9E1E-8418B2E874FA}" type="sibTrans" cxnId="{F3FF1443-77AE-4982-B54E-71301E9D0D9D}">
      <dgm:prSet/>
      <dgm:spPr/>
      <dgm:t>
        <a:bodyPr/>
        <a:lstStyle/>
        <a:p>
          <a:endParaRPr lang="ru-RU"/>
        </a:p>
      </dgm:t>
    </dgm:pt>
    <dgm:pt modelId="{5E2E84BB-9B8C-4BE4-AACD-9F027654F80C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Дискуссионные встречи, практикумы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5E516815-43E6-4403-BF18-B303A0315EFE}" type="parTrans" cxnId="{1C069066-6414-4B38-9A0F-FB472A5CC763}">
      <dgm:prSet/>
      <dgm:spPr/>
      <dgm:t>
        <a:bodyPr/>
        <a:lstStyle/>
        <a:p>
          <a:endParaRPr lang="ru-RU"/>
        </a:p>
      </dgm:t>
    </dgm:pt>
    <dgm:pt modelId="{1B418A1A-C6E5-4A47-9D01-2D56C54208AB}" type="sibTrans" cxnId="{1C069066-6414-4B38-9A0F-FB472A5CC763}">
      <dgm:prSet/>
      <dgm:spPr/>
      <dgm:t>
        <a:bodyPr/>
        <a:lstStyle/>
        <a:p>
          <a:endParaRPr lang="ru-RU"/>
        </a:p>
      </dgm:t>
    </dgm:pt>
    <dgm:pt modelId="{DA3764BD-AF0C-4529-AE61-F233A71B89B0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Познавательно-исследовательские</a:t>
          </a:r>
          <a:r>
            <a:rPr lang="ru-RU" sz="1200" b="1" dirty="0" smtClean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ru-RU" sz="12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мастер-классы</a:t>
          </a:r>
          <a:endParaRPr lang="ru-RU" sz="1200" b="1" dirty="0">
            <a:solidFill>
              <a:schemeClr val="accent3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2D8622F-88F4-4981-940C-33C67BE26BB9}" type="parTrans" cxnId="{E51C5412-F4CC-4D51-9069-C9A0A7956EB1}">
      <dgm:prSet/>
      <dgm:spPr/>
      <dgm:t>
        <a:bodyPr/>
        <a:lstStyle/>
        <a:p>
          <a:endParaRPr lang="ru-RU"/>
        </a:p>
      </dgm:t>
    </dgm:pt>
    <dgm:pt modelId="{60EFA674-E4A7-4A27-9F40-07884E7CEB9D}" type="sibTrans" cxnId="{E51C5412-F4CC-4D51-9069-C9A0A7956EB1}">
      <dgm:prSet/>
      <dgm:spPr/>
      <dgm:t>
        <a:bodyPr/>
        <a:lstStyle/>
        <a:p>
          <a:endParaRPr lang="ru-RU"/>
        </a:p>
      </dgm:t>
    </dgm:pt>
    <dgm:pt modelId="{41BE8EBA-B405-4F03-B9D8-F732100FA166}" type="pres">
      <dgm:prSet presAssocID="{1B907E59-2356-4220-8A72-318A5453C24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B4E005-9901-4B19-8555-9963E12B8952}" type="pres">
      <dgm:prSet presAssocID="{ECA61721-E88F-4838-BAEF-B442D9040161}" presName="centerShape" presStyleLbl="node0" presStyleIdx="0" presStyleCnt="1" custScaleX="130802" custScaleY="119453" custLinFactNeighborX="1094" custLinFactNeighborY="-1782"/>
      <dgm:spPr/>
      <dgm:t>
        <a:bodyPr/>
        <a:lstStyle/>
        <a:p>
          <a:endParaRPr lang="ru-RU"/>
        </a:p>
      </dgm:t>
    </dgm:pt>
    <dgm:pt modelId="{D4C84005-42FD-4A5F-BDC0-288AE3403181}" type="pres">
      <dgm:prSet presAssocID="{3382DA19-55FA-453C-A734-1050BD429A13}" presName="Name9" presStyleLbl="parChTrans1D2" presStyleIdx="0" presStyleCnt="4"/>
      <dgm:spPr/>
      <dgm:t>
        <a:bodyPr/>
        <a:lstStyle/>
        <a:p>
          <a:endParaRPr lang="ru-RU"/>
        </a:p>
      </dgm:t>
    </dgm:pt>
    <dgm:pt modelId="{06BFE863-EC73-4538-9A64-AD0F8EF0693F}" type="pres">
      <dgm:prSet presAssocID="{3382DA19-55FA-453C-A734-1050BD429A13}" presName="connTx" presStyleLbl="parChTrans1D2" presStyleIdx="0" presStyleCnt="4"/>
      <dgm:spPr/>
      <dgm:t>
        <a:bodyPr/>
        <a:lstStyle/>
        <a:p>
          <a:endParaRPr lang="ru-RU"/>
        </a:p>
      </dgm:t>
    </dgm:pt>
    <dgm:pt modelId="{C4DE118B-B80D-46F1-92A3-4912F1F6D9CE}" type="pres">
      <dgm:prSet presAssocID="{9B6863AE-98D4-410C-A1C7-9AC7357AD704}" presName="node" presStyleLbl="node1" presStyleIdx="0" presStyleCnt="4" custScaleX="125296" custScaleY="109509" custRadScaleRad="99754" custRadScaleInc="79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D3C481-D1DC-4603-8734-D92CA65F009F}" type="pres">
      <dgm:prSet presAssocID="{908513D6-07FF-46D3-A4BA-2BE48D84C4F8}" presName="Name9" presStyleLbl="parChTrans1D2" presStyleIdx="1" presStyleCnt="4"/>
      <dgm:spPr/>
      <dgm:t>
        <a:bodyPr/>
        <a:lstStyle/>
        <a:p>
          <a:endParaRPr lang="ru-RU"/>
        </a:p>
      </dgm:t>
    </dgm:pt>
    <dgm:pt modelId="{C42F8E9C-56DE-4F99-8C81-E62402A09C7D}" type="pres">
      <dgm:prSet presAssocID="{908513D6-07FF-46D3-A4BA-2BE48D84C4F8}" presName="connTx" presStyleLbl="parChTrans1D2" presStyleIdx="1" presStyleCnt="4"/>
      <dgm:spPr/>
      <dgm:t>
        <a:bodyPr/>
        <a:lstStyle/>
        <a:p>
          <a:endParaRPr lang="ru-RU"/>
        </a:p>
      </dgm:t>
    </dgm:pt>
    <dgm:pt modelId="{958015B9-D55E-4A2A-9D77-3BAB704B4ED0}" type="pres">
      <dgm:prSet presAssocID="{F9320A73-C6D0-48AC-A0F9-55D5DB020611}" presName="node" presStyleLbl="node1" presStyleIdx="1" presStyleCnt="4" custScaleX="151762" custScaleY="121246" custRadScaleRad="118770" custRadScaleInc="-4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84CE20-D70D-4FD2-8FBB-FD1A6720C132}" type="pres">
      <dgm:prSet presAssocID="{5E516815-43E6-4403-BF18-B303A0315EFE}" presName="Name9" presStyleLbl="parChTrans1D2" presStyleIdx="2" presStyleCnt="4"/>
      <dgm:spPr/>
      <dgm:t>
        <a:bodyPr/>
        <a:lstStyle/>
        <a:p>
          <a:endParaRPr lang="ru-RU"/>
        </a:p>
      </dgm:t>
    </dgm:pt>
    <dgm:pt modelId="{E30AAB74-7B0F-49DF-B1AC-30A8DCBDFB01}" type="pres">
      <dgm:prSet presAssocID="{5E516815-43E6-4403-BF18-B303A0315EFE}" presName="connTx" presStyleLbl="parChTrans1D2" presStyleIdx="2" presStyleCnt="4"/>
      <dgm:spPr/>
      <dgm:t>
        <a:bodyPr/>
        <a:lstStyle/>
        <a:p>
          <a:endParaRPr lang="ru-RU"/>
        </a:p>
      </dgm:t>
    </dgm:pt>
    <dgm:pt modelId="{21F12ECB-7DE0-4981-AE91-0862D25AED25}" type="pres">
      <dgm:prSet presAssocID="{5E2E84BB-9B8C-4BE4-AACD-9F027654F80C}" presName="node" presStyleLbl="node1" presStyleIdx="2" presStyleCnt="4" custScaleX="133602" custScaleY="124506" custRadScaleRad="110865" custRadScaleInc="-1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3E2463-40BC-49F7-B440-3E032140D899}" type="pres">
      <dgm:prSet presAssocID="{F2D8622F-88F4-4981-940C-33C67BE26BB9}" presName="Name9" presStyleLbl="parChTrans1D2" presStyleIdx="3" presStyleCnt="4"/>
      <dgm:spPr/>
      <dgm:t>
        <a:bodyPr/>
        <a:lstStyle/>
        <a:p>
          <a:endParaRPr lang="ru-RU"/>
        </a:p>
      </dgm:t>
    </dgm:pt>
    <dgm:pt modelId="{D76D139F-CA95-4B88-AC98-6A34B9ABBBE6}" type="pres">
      <dgm:prSet presAssocID="{F2D8622F-88F4-4981-940C-33C67BE26BB9}" presName="connTx" presStyleLbl="parChTrans1D2" presStyleIdx="3" presStyleCnt="4"/>
      <dgm:spPr/>
      <dgm:t>
        <a:bodyPr/>
        <a:lstStyle/>
        <a:p>
          <a:endParaRPr lang="ru-RU"/>
        </a:p>
      </dgm:t>
    </dgm:pt>
    <dgm:pt modelId="{6AEC6948-7977-4401-97B1-FCBE2C70B61A}" type="pres">
      <dgm:prSet presAssocID="{DA3764BD-AF0C-4529-AE61-F233A71B89B0}" presName="node" presStyleLbl="node1" presStyleIdx="3" presStyleCnt="4" custScaleX="155519" custScaleY="134232" custRadScaleRad="114283" custRadScaleInc="29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069066-6414-4B38-9A0F-FB472A5CC763}" srcId="{ECA61721-E88F-4838-BAEF-B442D9040161}" destId="{5E2E84BB-9B8C-4BE4-AACD-9F027654F80C}" srcOrd="2" destOrd="0" parTransId="{5E516815-43E6-4403-BF18-B303A0315EFE}" sibTransId="{1B418A1A-C6E5-4A47-9D01-2D56C54208AB}"/>
    <dgm:cxn modelId="{F89C7DEE-F576-4F10-8E87-717DC46B67D2}" type="presOf" srcId="{ECA61721-E88F-4838-BAEF-B442D9040161}" destId="{49B4E005-9901-4B19-8555-9963E12B8952}" srcOrd="0" destOrd="0" presId="urn:microsoft.com/office/officeart/2005/8/layout/radial1"/>
    <dgm:cxn modelId="{F3FF1443-77AE-4982-B54E-71301E9D0D9D}" srcId="{ECA61721-E88F-4838-BAEF-B442D9040161}" destId="{F9320A73-C6D0-48AC-A0F9-55D5DB020611}" srcOrd="1" destOrd="0" parTransId="{908513D6-07FF-46D3-A4BA-2BE48D84C4F8}" sibTransId="{432AC6D7-9F61-4BE6-9E1E-8418B2E874FA}"/>
    <dgm:cxn modelId="{CD9FFFBE-6D05-499B-97D4-25916614C49C}" type="presOf" srcId="{5E516815-43E6-4403-BF18-B303A0315EFE}" destId="{E30AAB74-7B0F-49DF-B1AC-30A8DCBDFB01}" srcOrd="1" destOrd="0" presId="urn:microsoft.com/office/officeart/2005/8/layout/radial1"/>
    <dgm:cxn modelId="{B6AEE3C0-4CD9-4B01-A1B6-5A4A3950DE39}" type="presOf" srcId="{F2D8622F-88F4-4981-940C-33C67BE26BB9}" destId="{BE3E2463-40BC-49F7-B440-3E032140D899}" srcOrd="0" destOrd="0" presId="urn:microsoft.com/office/officeart/2005/8/layout/radial1"/>
    <dgm:cxn modelId="{790E1945-6B9B-46CE-A760-EFBEAB9CEDC8}" type="presOf" srcId="{3382DA19-55FA-453C-A734-1050BD429A13}" destId="{D4C84005-42FD-4A5F-BDC0-288AE3403181}" srcOrd="0" destOrd="0" presId="urn:microsoft.com/office/officeart/2005/8/layout/radial1"/>
    <dgm:cxn modelId="{C30281E6-22AA-4936-80B5-1FF5CFAFBC1B}" srcId="{ECA61721-E88F-4838-BAEF-B442D9040161}" destId="{9B6863AE-98D4-410C-A1C7-9AC7357AD704}" srcOrd="0" destOrd="0" parTransId="{3382DA19-55FA-453C-A734-1050BD429A13}" sibTransId="{72BC4F0C-EDC4-4540-94FB-C78F7FDD4EC6}"/>
    <dgm:cxn modelId="{7CC61BB6-9870-4503-87F8-A51FF4D4B8FE}" type="presOf" srcId="{5E2E84BB-9B8C-4BE4-AACD-9F027654F80C}" destId="{21F12ECB-7DE0-4981-AE91-0862D25AED25}" srcOrd="0" destOrd="0" presId="urn:microsoft.com/office/officeart/2005/8/layout/radial1"/>
    <dgm:cxn modelId="{B83CE7CD-A263-4DCF-90F8-586C528BDB3D}" srcId="{1B907E59-2356-4220-8A72-318A5453C244}" destId="{ECA61721-E88F-4838-BAEF-B442D9040161}" srcOrd="0" destOrd="0" parTransId="{85F3764A-9C51-42C5-A816-1743A4A3087A}" sibTransId="{0C9B31CE-06CE-4665-B96C-AC6774D2693D}"/>
    <dgm:cxn modelId="{6A37E6CD-C3F4-42DA-87D3-CEC53F6F3563}" type="presOf" srcId="{9B6863AE-98D4-410C-A1C7-9AC7357AD704}" destId="{C4DE118B-B80D-46F1-92A3-4912F1F6D9CE}" srcOrd="0" destOrd="0" presId="urn:microsoft.com/office/officeart/2005/8/layout/radial1"/>
    <dgm:cxn modelId="{E51C5412-F4CC-4D51-9069-C9A0A7956EB1}" srcId="{ECA61721-E88F-4838-BAEF-B442D9040161}" destId="{DA3764BD-AF0C-4529-AE61-F233A71B89B0}" srcOrd="3" destOrd="0" parTransId="{F2D8622F-88F4-4981-940C-33C67BE26BB9}" sibTransId="{60EFA674-E4A7-4A27-9F40-07884E7CEB9D}"/>
    <dgm:cxn modelId="{01CC679D-6C55-46A3-AEDD-9BD9E0D03D81}" type="presOf" srcId="{F2D8622F-88F4-4981-940C-33C67BE26BB9}" destId="{D76D139F-CA95-4B88-AC98-6A34B9ABBBE6}" srcOrd="1" destOrd="0" presId="urn:microsoft.com/office/officeart/2005/8/layout/radial1"/>
    <dgm:cxn modelId="{1AD624EA-8502-4A9D-B883-1ED2A662CC3C}" type="presOf" srcId="{5E516815-43E6-4403-BF18-B303A0315EFE}" destId="{EC84CE20-D70D-4FD2-8FBB-FD1A6720C132}" srcOrd="0" destOrd="0" presId="urn:microsoft.com/office/officeart/2005/8/layout/radial1"/>
    <dgm:cxn modelId="{0DC9431D-C843-4314-83C8-6A2BE5E214C8}" type="presOf" srcId="{908513D6-07FF-46D3-A4BA-2BE48D84C4F8}" destId="{FDD3C481-D1DC-4603-8734-D92CA65F009F}" srcOrd="0" destOrd="0" presId="urn:microsoft.com/office/officeart/2005/8/layout/radial1"/>
    <dgm:cxn modelId="{E30BC12D-A849-4E37-82CC-FD3D6139EB95}" type="presOf" srcId="{3382DA19-55FA-453C-A734-1050BD429A13}" destId="{06BFE863-EC73-4538-9A64-AD0F8EF0693F}" srcOrd="1" destOrd="0" presId="urn:microsoft.com/office/officeart/2005/8/layout/radial1"/>
    <dgm:cxn modelId="{E7755985-376E-4CA4-8AFC-A13AC10626F8}" type="presOf" srcId="{908513D6-07FF-46D3-A4BA-2BE48D84C4F8}" destId="{C42F8E9C-56DE-4F99-8C81-E62402A09C7D}" srcOrd="1" destOrd="0" presId="urn:microsoft.com/office/officeart/2005/8/layout/radial1"/>
    <dgm:cxn modelId="{DF3C793D-1114-4DEA-80FF-C8748DBBC2DB}" type="presOf" srcId="{DA3764BD-AF0C-4529-AE61-F233A71B89B0}" destId="{6AEC6948-7977-4401-97B1-FCBE2C70B61A}" srcOrd="0" destOrd="0" presId="urn:microsoft.com/office/officeart/2005/8/layout/radial1"/>
    <dgm:cxn modelId="{CAE8E6F1-7BFF-4167-8033-9E3197FC8B76}" type="presOf" srcId="{1B907E59-2356-4220-8A72-318A5453C244}" destId="{41BE8EBA-B405-4F03-B9D8-F732100FA166}" srcOrd="0" destOrd="0" presId="urn:microsoft.com/office/officeart/2005/8/layout/radial1"/>
    <dgm:cxn modelId="{1BB68892-F9FD-4941-9F48-E86DB83E4422}" type="presOf" srcId="{F9320A73-C6D0-48AC-A0F9-55D5DB020611}" destId="{958015B9-D55E-4A2A-9D77-3BAB704B4ED0}" srcOrd="0" destOrd="0" presId="urn:microsoft.com/office/officeart/2005/8/layout/radial1"/>
    <dgm:cxn modelId="{EF2A7395-0E5B-4ED5-A409-92E8FEDB1C14}" type="presParOf" srcId="{41BE8EBA-B405-4F03-B9D8-F732100FA166}" destId="{49B4E005-9901-4B19-8555-9963E12B8952}" srcOrd="0" destOrd="0" presId="urn:microsoft.com/office/officeart/2005/8/layout/radial1"/>
    <dgm:cxn modelId="{78AEAB08-833C-4758-B7CC-749CB7103AE3}" type="presParOf" srcId="{41BE8EBA-B405-4F03-B9D8-F732100FA166}" destId="{D4C84005-42FD-4A5F-BDC0-288AE3403181}" srcOrd="1" destOrd="0" presId="urn:microsoft.com/office/officeart/2005/8/layout/radial1"/>
    <dgm:cxn modelId="{D8061C0A-6DF3-4F07-A4C3-5A5B190E6C80}" type="presParOf" srcId="{D4C84005-42FD-4A5F-BDC0-288AE3403181}" destId="{06BFE863-EC73-4538-9A64-AD0F8EF0693F}" srcOrd="0" destOrd="0" presId="urn:microsoft.com/office/officeart/2005/8/layout/radial1"/>
    <dgm:cxn modelId="{ADDD0E16-9CD5-4E92-8C12-81AC67242CD2}" type="presParOf" srcId="{41BE8EBA-B405-4F03-B9D8-F732100FA166}" destId="{C4DE118B-B80D-46F1-92A3-4912F1F6D9CE}" srcOrd="2" destOrd="0" presId="urn:microsoft.com/office/officeart/2005/8/layout/radial1"/>
    <dgm:cxn modelId="{ED03EC48-F514-4C7B-A023-7FAD9BB68D81}" type="presParOf" srcId="{41BE8EBA-B405-4F03-B9D8-F732100FA166}" destId="{FDD3C481-D1DC-4603-8734-D92CA65F009F}" srcOrd="3" destOrd="0" presId="urn:microsoft.com/office/officeart/2005/8/layout/radial1"/>
    <dgm:cxn modelId="{836001FE-A7A3-47C1-BCA1-3910BBE51EFA}" type="presParOf" srcId="{FDD3C481-D1DC-4603-8734-D92CA65F009F}" destId="{C42F8E9C-56DE-4F99-8C81-E62402A09C7D}" srcOrd="0" destOrd="0" presId="urn:microsoft.com/office/officeart/2005/8/layout/radial1"/>
    <dgm:cxn modelId="{2B187C40-71D1-4965-AC02-150667F75944}" type="presParOf" srcId="{41BE8EBA-B405-4F03-B9D8-F732100FA166}" destId="{958015B9-D55E-4A2A-9D77-3BAB704B4ED0}" srcOrd="4" destOrd="0" presId="urn:microsoft.com/office/officeart/2005/8/layout/radial1"/>
    <dgm:cxn modelId="{8FBAC4BA-DB02-43E7-A4C7-0F0935C8DF99}" type="presParOf" srcId="{41BE8EBA-B405-4F03-B9D8-F732100FA166}" destId="{EC84CE20-D70D-4FD2-8FBB-FD1A6720C132}" srcOrd="5" destOrd="0" presId="urn:microsoft.com/office/officeart/2005/8/layout/radial1"/>
    <dgm:cxn modelId="{F866F3C1-9611-4464-82AB-6A802EB0D151}" type="presParOf" srcId="{EC84CE20-D70D-4FD2-8FBB-FD1A6720C132}" destId="{E30AAB74-7B0F-49DF-B1AC-30A8DCBDFB01}" srcOrd="0" destOrd="0" presId="urn:microsoft.com/office/officeart/2005/8/layout/radial1"/>
    <dgm:cxn modelId="{F1D7C3AC-4C83-4505-BB50-3BEE089F9BEA}" type="presParOf" srcId="{41BE8EBA-B405-4F03-B9D8-F732100FA166}" destId="{21F12ECB-7DE0-4981-AE91-0862D25AED25}" srcOrd="6" destOrd="0" presId="urn:microsoft.com/office/officeart/2005/8/layout/radial1"/>
    <dgm:cxn modelId="{9B69FD81-1B90-44A5-B2F4-C40B7C923C30}" type="presParOf" srcId="{41BE8EBA-B405-4F03-B9D8-F732100FA166}" destId="{BE3E2463-40BC-49F7-B440-3E032140D899}" srcOrd="7" destOrd="0" presId="urn:microsoft.com/office/officeart/2005/8/layout/radial1"/>
    <dgm:cxn modelId="{3A3D6FB4-1C05-41F2-8C03-16F470C3CF0F}" type="presParOf" srcId="{BE3E2463-40BC-49F7-B440-3E032140D899}" destId="{D76D139F-CA95-4B88-AC98-6A34B9ABBBE6}" srcOrd="0" destOrd="0" presId="urn:microsoft.com/office/officeart/2005/8/layout/radial1"/>
    <dgm:cxn modelId="{FAA50818-ECB9-4CA7-AB8A-5090CEF386FA}" type="presParOf" srcId="{41BE8EBA-B405-4F03-B9D8-F732100FA166}" destId="{6AEC6948-7977-4401-97B1-FCBE2C70B61A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4E005-9901-4B19-8555-9963E12B8952}">
      <dsp:nvSpPr>
        <dsp:cNvPr id="0" name=""/>
        <dsp:cNvSpPr/>
      </dsp:nvSpPr>
      <dsp:spPr>
        <a:xfrm>
          <a:off x="2554903" y="1375355"/>
          <a:ext cx="1586077" cy="14484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Семейная гостиная</a:t>
          </a:r>
          <a:endParaRPr lang="ru-RU" sz="14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87179" y="1587477"/>
        <a:ext cx="1121525" cy="1024218"/>
      </dsp:txXfrm>
    </dsp:sp>
    <dsp:sp modelId="{D4C84005-42FD-4A5F-BDC0-288AE3403181}">
      <dsp:nvSpPr>
        <dsp:cNvPr id="0" name=""/>
        <dsp:cNvSpPr/>
      </dsp:nvSpPr>
      <dsp:spPr>
        <a:xfrm rot="16344889">
          <a:off x="3316721" y="1294968"/>
          <a:ext cx="128911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128911" y="16525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377954" y="1308271"/>
        <a:ext cx="6445" cy="6445"/>
      </dsp:txXfrm>
    </dsp:sp>
    <dsp:sp modelId="{C4DE118B-B80D-46F1-92A3-4912F1F6D9CE}">
      <dsp:nvSpPr>
        <dsp:cNvPr id="0" name=""/>
        <dsp:cNvSpPr/>
      </dsp:nvSpPr>
      <dsp:spPr>
        <a:xfrm>
          <a:off x="2652217" y="-80337"/>
          <a:ext cx="1519313" cy="13278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Совместный досуг взрослых и детей</a:t>
          </a:r>
          <a:endParaRPr lang="ru-RU" sz="1200" b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74715" y="114127"/>
        <a:ext cx="1074317" cy="938955"/>
      </dsp:txXfrm>
    </dsp:sp>
    <dsp:sp modelId="{FDD3C481-D1DC-4603-8734-D92CA65F009F}">
      <dsp:nvSpPr>
        <dsp:cNvPr id="0" name=""/>
        <dsp:cNvSpPr/>
      </dsp:nvSpPr>
      <dsp:spPr>
        <a:xfrm rot="21590352">
          <a:off x="4140977" y="2080657"/>
          <a:ext cx="126948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126948" y="16525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01278" y="2094009"/>
        <a:ext cx="6347" cy="6347"/>
      </dsp:txXfrm>
    </dsp:sp>
    <dsp:sp modelId="{958015B9-D55E-4A2A-9D77-3BAB704B4ED0}">
      <dsp:nvSpPr>
        <dsp:cNvPr id="0" name=""/>
        <dsp:cNvSpPr/>
      </dsp:nvSpPr>
      <dsp:spPr>
        <a:xfrm>
          <a:off x="4267920" y="1359320"/>
          <a:ext cx="1840234" cy="1470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Творческие мастерские «Секреты кухни</a:t>
          </a:r>
          <a:endParaRPr lang="ru-RU" sz="1200" b="1" kern="1200" dirty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37416" y="1574626"/>
        <a:ext cx="1301242" cy="1039591"/>
      </dsp:txXfrm>
    </dsp:sp>
    <dsp:sp modelId="{EC84CE20-D70D-4FD2-8FBB-FD1A6720C132}">
      <dsp:nvSpPr>
        <dsp:cNvPr id="0" name=""/>
        <dsp:cNvSpPr/>
      </dsp:nvSpPr>
      <dsp:spPr>
        <a:xfrm rot="5414883">
          <a:off x="3266252" y="2885502"/>
          <a:ext cx="156432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156432" y="16525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340558" y="2898117"/>
        <a:ext cx="7821" cy="7821"/>
      </dsp:txXfrm>
    </dsp:sp>
    <dsp:sp modelId="{21F12ECB-7DE0-4981-AE91-0862D25AED25}">
      <dsp:nvSpPr>
        <dsp:cNvPr id="0" name=""/>
        <dsp:cNvSpPr/>
      </dsp:nvSpPr>
      <dsp:spPr>
        <a:xfrm>
          <a:off x="2530847" y="2980237"/>
          <a:ext cx="1620029" cy="15097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Дискуссионные встречи, практикумы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68095" y="3201332"/>
        <a:ext cx="1145533" cy="1067543"/>
      </dsp:txXfrm>
    </dsp:sp>
    <dsp:sp modelId="{BE3E2463-40BC-49F7-B440-3E032140D899}">
      <dsp:nvSpPr>
        <dsp:cNvPr id="0" name=""/>
        <dsp:cNvSpPr/>
      </dsp:nvSpPr>
      <dsp:spPr>
        <a:xfrm rot="10773687">
          <a:off x="2451944" y="2089525"/>
          <a:ext cx="102988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102988" y="16525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500864" y="2103476"/>
        <a:ext cx="5149" cy="5149"/>
      </dsp:txXfrm>
    </dsp:sp>
    <dsp:sp modelId="{6AEC6948-7977-4401-97B1-FCBE2C70B61A}">
      <dsp:nvSpPr>
        <dsp:cNvPr id="0" name=""/>
        <dsp:cNvSpPr/>
      </dsp:nvSpPr>
      <dsp:spPr>
        <a:xfrm>
          <a:off x="566192" y="1299827"/>
          <a:ext cx="1885790" cy="16276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Познавательно-исследовательские</a:t>
          </a:r>
          <a:r>
            <a:rPr lang="ru-RU" sz="1200" b="1" kern="1200" dirty="0" smtClean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ru-RU" sz="1200" b="1" kern="1200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мастер-классы</a:t>
          </a:r>
          <a:endParaRPr lang="ru-RU" sz="1200" b="1" kern="1200" dirty="0">
            <a:solidFill>
              <a:schemeClr val="accent3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42360" y="1538194"/>
        <a:ext cx="1333454" cy="1150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8F7E4-6611-419F-A001-1FA6353DC2B8}" type="datetimeFigureOut">
              <a:rPr lang="ru-RU" smtClean="0"/>
              <a:t>20.07.2018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BCBEE-AAFD-488D-B83F-FC911E020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811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00363" y="857250"/>
            <a:ext cx="3343275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E61A5-39D4-49BF-A1F7-A338F6E6FA4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562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67AB-3512-406F-ACBE-C57064512F4A}" type="datetimeFigureOut">
              <a:rPr lang="ru-RU" smtClean="0"/>
              <a:t>20.07.2018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A095-9ADA-427B-BC10-588B7C793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129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67AB-3512-406F-ACBE-C57064512F4A}" type="datetimeFigureOut">
              <a:rPr lang="ru-RU" smtClean="0"/>
              <a:t>20.07.2018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A095-9ADA-427B-BC10-588B7C793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471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67AB-3512-406F-ACBE-C57064512F4A}" type="datetimeFigureOut">
              <a:rPr lang="ru-RU" smtClean="0"/>
              <a:t>20.07.2018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A095-9ADA-427B-BC10-588B7C793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865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67AB-3512-406F-ACBE-C57064512F4A}" type="datetimeFigureOut">
              <a:rPr lang="ru-RU" smtClean="0"/>
              <a:t>20.07.2018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A095-9ADA-427B-BC10-588B7C793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646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67AB-3512-406F-ACBE-C57064512F4A}" type="datetimeFigureOut">
              <a:rPr lang="ru-RU" smtClean="0"/>
              <a:t>20.07.2018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A095-9ADA-427B-BC10-588B7C793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663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67AB-3512-406F-ACBE-C57064512F4A}" type="datetimeFigureOut">
              <a:rPr lang="ru-RU" smtClean="0"/>
              <a:t>20.07.2018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A095-9ADA-427B-BC10-588B7C793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46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67AB-3512-406F-ACBE-C57064512F4A}" type="datetimeFigureOut">
              <a:rPr lang="ru-RU" smtClean="0"/>
              <a:t>20.07.2018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A095-9ADA-427B-BC10-588B7C793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393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67AB-3512-406F-ACBE-C57064512F4A}" type="datetimeFigureOut">
              <a:rPr lang="ru-RU" smtClean="0"/>
              <a:t>20.07.2018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A095-9ADA-427B-BC10-588B7C793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966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67AB-3512-406F-ACBE-C57064512F4A}" type="datetimeFigureOut">
              <a:rPr lang="ru-RU" smtClean="0"/>
              <a:t>20.07.2018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A095-9ADA-427B-BC10-588B7C793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418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67AB-3512-406F-ACBE-C57064512F4A}" type="datetimeFigureOut">
              <a:rPr lang="ru-RU" smtClean="0"/>
              <a:t>20.07.2018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A095-9ADA-427B-BC10-588B7C793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816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67AB-3512-406F-ACBE-C57064512F4A}" type="datetimeFigureOut">
              <a:rPr lang="ru-RU" smtClean="0"/>
              <a:t>20.07.2018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A095-9ADA-427B-BC10-588B7C793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17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367AB-3512-406F-ACBE-C57064512F4A}" type="datetimeFigureOut">
              <a:rPr lang="ru-RU" smtClean="0"/>
              <a:t>20.07.2018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CA095-9ADA-427B-BC10-588B7C793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275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8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12" Type="http://schemas.openxmlformats.org/officeDocument/2006/relationships/image" Target="../media/image5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11" Type="http://schemas.openxmlformats.org/officeDocument/2006/relationships/image" Target="../media/image67.jpeg"/><Relationship Id="rId5" Type="http://schemas.openxmlformats.org/officeDocument/2006/relationships/image" Target="../media/image61.jpeg"/><Relationship Id="rId10" Type="http://schemas.openxmlformats.org/officeDocument/2006/relationships/image" Target="../media/image66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8" y="9893"/>
            <a:ext cx="9906000" cy="6848107"/>
          </a:xfrm>
          <a:prstGeom prst="rect">
            <a:avLst/>
          </a:prstGeom>
        </p:spPr>
      </p:pic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4217791" y="944299"/>
            <a:ext cx="5688209" cy="1638182"/>
          </a:xfrm>
        </p:spPr>
        <p:txBody>
          <a:bodyPr>
            <a:normAutofit fontScale="90000"/>
          </a:bodyPr>
          <a:lstStyle/>
          <a:p>
            <a:pPr algn="r"/>
            <a:r>
              <a:rPr lang="ru-RU" sz="1625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25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25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25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25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25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95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5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«От того, как прошло детство, </a:t>
            </a:r>
            <a:br>
              <a:rPr lang="ru-RU" sz="1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кто вёл ребенка за руку в детские годы, </a:t>
            </a:r>
            <a:br>
              <a:rPr lang="ru-RU" sz="1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что вошло в его разум и сердце из окружающего мира – </a:t>
            </a:r>
            <a:br>
              <a:rPr lang="ru-RU" sz="1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от этого в решающей степени зависит,</a:t>
            </a:r>
            <a:br>
              <a:rPr lang="ru-RU" sz="1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каким человеком станет сегодняшний малыш».</a:t>
            </a:r>
            <a:br>
              <a:rPr lang="ru-RU" sz="1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В.А.Сухомлинский</a:t>
            </a:r>
            <a:br>
              <a:rPr lang="ru-RU" sz="1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/>
              <a:t/>
            </a:r>
            <a:br>
              <a:rPr lang="ru-RU" sz="1800" b="1" i="1" dirty="0"/>
            </a:br>
            <a:r>
              <a:rPr lang="ru-RU" b="1" i="1" dirty="0" smtClean="0"/>
              <a:t> </a:t>
            </a:r>
          </a:p>
        </p:txBody>
      </p:sp>
      <p:pic>
        <p:nvPicPr>
          <p:cNvPr id="6" name="про детский сад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H="1">
            <a:off x="1384105" y="5641308"/>
            <a:ext cx="130576" cy="1305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40877" y="3226224"/>
            <a:ext cx="7420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993366"/>
                </a:solidFill>
                <a:latin typeface="Bookman Old Style" panose="02050604050505020204" pitchFamily="18" charset="0"/>
              </a:rPr>
              <a:t>Семейная гостиная-как </a:t>
            </a:r>
            <a:r>
              <a:rPr lang="ru-RU" sz="2400" b="1" dirty="0" smtClean="0">
                <a:solidFill>
                  <a:srgbClr val="993366"/>
                </a:solidFill>
                <a:latin typeface="Bookman Old Style" panose="02050604050505020204" pitchFamily="18" charset="0"/>
              </a:rPr>
              <a:t>одна из форм  </a:t>
            </a:r>
            <a:r>
              <a:rPr lang="ru-RU" sz="2400" b="1" dirty="0">
                <a:solidFill>
                  <a:srgbClr val="993366"/>
                </a:solidFill>
                <a:latin typeface="Bookman Old Style" panose="02050604050505020204" pitchFamily="18" charset="0"/>
              </a:rPr>
              <a:t>взаимодействия ДОУ и семьи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3669" y="4919001"/>
            <a:ext cx="47764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>
                <a:latin typeface="Book Antiqua" panose="02040602050305030304" pitchFamily="18" charset="0"/>
              </a:rPr>
              <a:t>Дунаева Ирина Александровна</a:t>
            </a:r>
          </a:p>
          <a:p>
            <a:pPr algn="r"/>
            <a:r>
              <a:rPr lang="ru-RU" sz="1600" dirty="0">
                <a:latin typeface="Book Antiqua" panose="02040602050305030304" pitchFamily="18" charset="0"/>
              </a:rPr>
              <a:t>воспитатель 1 квалификационной категории</a:t>
            </a:r>
          </a:p>
          <a:p>
            <a:pPr algn="r"/>
            <a:r>
              <a:rPr lang="ru-RU" sz="1600" dirty="0">
                <a:latin typeface="Book Antiqua" panose="02040602050305030304" pitchFamily="18" charset="0"/>
              </a:rPr>
              <a:t>МКДОУ АГО «</a:t>
            </a:r>
            <a:r>
              <a:rPr lang="ru-RU" sz="1600" dirty="0" err="1">
                <a:latin typeface="Book Antiqua" panose="02040602050305030304" pitchFamily="18" charset="0"/>
              </a:rPr>
              <a:t>Ачитский</a:t>
            </a:r>
            <a:r>
              <a:rPr lang="ru-RU" sz="1600" dirty="0">
                <a:latin typeface="Book Antiqua" panose="02040602050305030304" pitchFamily="18" charset="0"/>
              </a:rPr>
              <a:t> детский сад «Улыбка</a:t>
            </a:r>
          </a:p>
          <a:p>
            <a:pPr algn="r"/>
            <a:r>
              <a:rPr lang="ru-RU" sz="1600" dirty="0">
                <a:latin typeface="Book Antiqua" panose="02040602050305030304" pitchFamily="18" charset="0"/>
              </a:rPr>
              <a:t>-филиал «</a:t>
            </a:r>
            <a:r>
              <a:rPr lang="ru-RU" sz="1600" dirty="0" err="1">
                <a:latin typeface="Book Antiqua" panose="02040602050305030304" pitchFamily="18" charset="0"/>
              </a:rPr>
              <a:t>Ачитский</a:t>
            </a:r>
            <a:r>
              <a:rPr lang="ru-RU" sz="1600" dirty="0">
                <a:latin typeface="Book Antiqua" panose="02040602050305030304" pitchFamily="18" charset="0"/>
              </a:rPr>
              <a:t> детский сад «Тополек»</a:t>
            </a:r>
          </a:p>
        </p:txBody>
      </p:sp>
    </p:spTree>
    <p:extLst>
      <p:ext uri="{BB962C8B-B14F-4D97-AF65-F5344CB8AC3E}">
        <p14:creationId xmlns:p14="http://schemas.microsoft.com/office/powerpoint/2010/main" val="3163572721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9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0" mute="1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imag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5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Объект 3" descr="G:\семейная гостевая в 1 мл\IMG_0171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07" y="2416374"/>
            <a:ext cx="2020865" cy="1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476499" y="1882192"/>
            <a:ext cx="57108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Bookman Old Style" pitchFamily="18" charset="0"/>
              </a:rPr>
              <a:t>«Маленькими шагами – в прекрасный мир»</a:t>
            </a:r>
          </a:p>
        </p:txBody>
      </p:sp>
      <p:pic>
        <p:nvPicPr>
          <p:cNvPr id="5" name="Рисунок 4" descr="G:\семейная гостевая в 1 мл\IMG_017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37" y="2371663"/>
            <a:ext cx="2222695" cy="1386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3" descr="G:\семейная гостевая в 1 мл\IMG_0176.JP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408" y="2320791"/>
            <a:ext cx="2184078" cy="1488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G:\семейная гостевая в 1 мл\IMG_017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859" y="2320791"/>
            <a:ext cx="2185868" cy="1503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G:\семейная гостевая в 1 мл\IMG_018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08" y="3927765"/>
            <a:ext cx="2133992" cy="1572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G:\семейная гостевая в 1 мл\IMG_0185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25" y="3958779"/>
            <a:ext cx="2171674" cy="144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13" descr="Описание: G:\семейная гостевая в 1 мл\IMG_018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970" y="3958779"/>
            <a:ext cx="2191516" cy="146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Объект 3" descr="G:\семейная гостевая в 1 мл\IMG_0188.JPG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979" y="3958779"/>
            <a:ext cx="2268748" cy="15618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944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imag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905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58224" y="2593700"/>
            <a:ext cx="337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Мастер-класс «Шлем танкиста»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1" y="2593700"/>
            <a:ext cx="2527572" cy="18956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220" y="3175314"/>
            <a:ext cx="2850162" cy="21376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24" y="4745107"/>
            <a:ext cx="2389496" cy="17921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189" y="2593700"/>
            <a:ext cx="2358137" cy="17686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359" y="4811583"/>
            <a:ext cx="2212227" cy="16591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86897" y="1968950"/>
            <a:ext cx="6730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Constantia" panose="02030602050306030303" pitchFamily="18" charset="0"/>
              </a:rPr>
              <a:t>Исследовательский проект «Что мы знаем о танке?»</a:t>
            </a:r>
            <a:endParaRPr lang="ru-RU" sz="2000" b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1691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imag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5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11286" y="2111828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«Конкурс маленьких поварят»</a:t>
            </a:r>
            <a:endParaRPr lang="ru-RU" b="1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Picture 2" descr="F:\поворята\DSC_09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052" y="2712167"/>
            <a:ext cx="2054963" cy="1369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поворята\DSC_09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312" y="2721759"/>
            <a:ext cx="2026187" cy="1350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:\поворята\DSC_099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849" y="2712167"/>
            <a:ext cx="2026186" cy="1350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F:\поворята\DSC_099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629" y="2702798"/>
            <a:ext cx="1983868" cy="1322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поворята\DSC_10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807" y="4169839"/>
            <a:ext cx="1857669" cy="1238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" name="Picture 4" descr="F:\поворята\DSC_100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4158405"/>
            <a:ext cx="1857668" cy="1238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" name="Picture 7" descr="F:\поворята\DSC_100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190" y="4148812"/>
            <a:ext cx="1850830" cy="1233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" name="Picture 3" descr="F:\поворята\DSC_100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314" y="5635012"/>
            <a:ext cx="1834483" cy="1222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F:\поворята\DSC_101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852" y="5556506"/>
            <a:ext cx="1827928" cy="12186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F:\поворята\DSC_101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224" y="5471752"/>
            <a:ext cx="2028638" cy="1352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F:\поворята\DSC_1013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326" y="5425625"/>
            <a:ext cx="2084171" cy="13894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497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imag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5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26971" y="2253343"/>
            <a:ext cx="2750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Домашняя лаборатория»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603" y="4723813"/>
            <a:ext cx="1463906" cy="2001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57" y="2048502"/>
            <a:ext cx="1932918" cy="14042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57" y="2878585"/>
            <a:ext cx="1977075" cy="14363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185" y="4647322"/>
            <a:ext cx="1540221" cy="20258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425" y="4723813"/>
            <a:ext cx="1463159" cy="19692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528" y="4723813"/>
            <a:ext cx="1439901" cy="19819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202" y="2165866"/>
            <a:ext cx="2192964" cy="15931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277" y="2636214"/>
            <a:ext cx="1506795" cy="20740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751" y="3134965"/>
            <a:ext cx="1439902" cy="198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006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imag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51"/>
            <a:ext cx="9906000" cy="68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95224" y="5908431"/>
            <a:ext cx="3328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rishka75-75.dunaeva@yandex.ru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06590" y="695151"/>
            <a:ext cx="6151410" cy="3352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</a:pPr>
            <a:r>
              <a:rPr lang="ru-RU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Проводимые в тесном сотрудничестве с семьей мероприятия развивают в ребенке уверенность в себе, формируют социально значимые чувства, желания и взгляды, прививают социальные навыки. </a:t>
            </a:r>
            <a:endParaRPr lang="ru-RU" sz="1600" dirty="0"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Мы </a:t>
            </a:r>
            <a:r>
              <a:rPr lang="ru-RU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останавливаемся на достигнутом, мы стремимся и делаем многое для взаимного обогащения друг друга всем самым лучшим, ценным в воспитании и развитии наших детей. И в этом поиске </a:t>
            </a:r>
            <a:r>
              <a:rPr lang="ru-RU" dirty="0" smtClean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нами мамы, папы, бабушки, дедушки наших воспитанников, мы – семья.</a:t>
            </a:r>
            <a:endParaRPr lang="ru-RU" sz="20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19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Рабочий стол\imag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51"/>
            <a:ext cx="9906000" cy="68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407" y="491750"/>
            <a:ext cx="718015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Book Antiqua" panose="02040602050305030304" pitchFamily="18" charset="0"/>
              </a:rPr>
              <a:t>	</a:t>
            </a:r>
            <a:r>
              <a:rPr lang="ru-RU" dirty="0">
                <a:latin typeface="Bookman Old Style" panose="02050604050505020204" pitchFamily="18" charset="0"/>
              </a:rPr>
              <a:t>В соответствии с Законом «Об образовании в Российской Федерации»  одной из основных задач, стоящих перед дошкольным образовательным учреждением, является «взаимодействие с семьей для обеспечения полноценного развития личности ребенка». </a:t>
            </a:r>
          </a:p>
          <a:p>
            <a:pPr algn="just"/>
            <a:r>
              <a:rPr lang="ru-RU" dirty="0">
                <a:latin typeface="Bookman Old Style" panose="02050604050505020204" pitchFamily="18" charset="0"/>
              </a:rPr>
              <a:t>	ФГОС </a:t>
            </a:r>
            <a:r>
              <a:rPr lang="ru-RU" dirty="0" smtClean="0">
                <a:latin typeface="Bookman Old Style" panose="02050604050505020204" pitchFamily="18" charset="0"/>
              </a:rPr>
              <a:t>ДО уделяет особое внимание </a:t>
            </a:r>
            <a:r>
              <a:rPr lang="ru-RU" dirty="0">
                <a:latin typeface="Bookman Old Style" panose="02050604050505020204" pitchFamily="18" charset="0"/>
              </a:rPr>
              <a:t>взаимодействию с родителями в вопросах образования и воспитания ребенка, признанию государством приоритета семейного </a:t>
            </a:r>
            <a:r>
              <a:rPr lang="ru-RU" dirty="0" smtClean="0">
                <a:latin typeface="Bookman Old Style" panose="02050604050505020204" pitchFamily="18" charset="0"/>
              </a:rPr>
              <a:t>воспитания. </a:t>
            </a:r>
          </a:p>
          <a:p>
            <a:pPr algn="just"/>
            <a:r>
              <a:rPr lang="ru-RU" dirty="0" smtClean="0">
                <a:latin typeface="Bookman Old Style" panose="02050604050505020204" pitchFamily="18" charset="0"/>
              </a:rPr>
              <a:t>	Детский </a:t>
            </a:r>
            <a:r>
              <a:rPr lang="ru-RU" dirty="0">
                <a:latin typeface="Bookman Old Style" pitchFamily="18" charset="0"/>
              </a:rPr>
              <a:t>сад и семья призваны дополнять друг друга и взаимодействовать между собой. И семья, и дошкольное учреждение по своему передают ребенку социальный опыт. </a:t>
            </a:r>
            <a:endParaRPr lang="ru-RU" dirty="0" smtClean="0">
              <a:latin typeface="Bookman Old Style" pitchFamily="18" charset="0"/>
            </a:endParaRPr>
          </a:p>
          <a:p>
            <a:pPr algn="just"/>
            <a:r>
              <a:rPr lang="ru-RU" dirty="0">
                <a:latin typeface="Bookman Old Style" pitchFamily="18" charset="0"/>
              </a:rPr>
              <a:t>	</a:t>
            </a:r>
            <a:r>
              <a:rPr lang="ru-RU" dirty="0" smtClean="0">
                <a:latin typeface="Bookman Old Style" pitchFamily="18" charset="0"/>
              </a:rPr>
              <a:t>Таким </a:t>
            </a:r>
            <a:r>
              <a:rPr lang="ru-RU" dirty="0">
                <a:latin typeface="Bookman Old Style" pitchFamily="18" charset="0"/>
              </a:rPr>
              <a:t>образом, они создают оптимальные условия для вхождения маленького человека в большой мир</a:t>
            </a:r>
            <a:r>
              <a:rPr lang="ru-RU" dirty="0" smtClean="0">
                <a:latin typeface="Bookman Old Style" pitchFamily="18" charset="0"/>
              </a:rPr>
              <a:t>.</a:t>
            </a:r>
          </a:p>
          <a:p>
            <a:pPr algn="just"/>
            <a:r>
              <a:rPr lang="ru-RU" dirty="0" smtClean="0">
                <a:latin typeface="Bookman Old Style" pitchFamily="18" charset="0"/>
              </a:rPr>
              <a:t>	В </a:t>
            </a:r>
            <a:r>
              <a:rPr lang="ru-RU" dirty="0">
                <a:latin typeface="Bookman Old Style" pitchFamily="18" charset="0"/>
              </a:rPr>
              <a:t>связи с этим необходимо по-новому взглянуть на взаимодействие дошкольного образовательного учреждения с родителями, с целью создания единого образовательного пространства "семья - детский сад" для их равноправного и заинтересованного партнерства.</a:t>
            </a:r>
          </a:p>
          <a:p>
            <a:pPr algn="just"/>
            <a:endParaRPr lang="ru-RU" sz="2000" dirty="0">
              <a:latin typeface="Bookman Old Style" pitchFamily="18" charset="0"/>
            </a:endParaRPr>
          </a:p>
          <a:p>
            <a:pPr algn="just"/>
            <a:endParaRPr lang="ru-RU" sz="2000" dirty="0" smtClean="0">
              <a:latin typeface="Bookman Old Style" panose="02050604050505020204" pitchFamily="18" charset="0"/>
            </a:endParaRPr>
          </a:p>
          <a:p>
            <a:pPr algn="just"/>
            <a:r>
              <a:rPr lang="ru-RU" sz="2000" dirty="0">
                <a:latin typeface="Bookman Old Style" panose="02050604050505020204" pitchFamily="18" charset="0"/>
              </a:rPr>
              <a:t>	</a:t>
            </a:r>
            <a:endParaRPr lang="ru-RU" sz="2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44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Администратор\Рабочий стол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7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46252" y="416900"/>
            <a:ext cx="7161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Bookman Old Style" pitchFamily="18" charset="0"/>
              </a:rPr>
              <a:t>		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42045" y="514872"/>
            <a:ext cx="7065833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latin typeface="Bookman Old Style" pitchFamily="18" charset="0"/>
              </a:rPr>
              <a:t>Одна из эффективных форм взаимодействия ДОУ и семьи – семейная гостиная. </a:t>
            </a:r>
          </a:p>
          <a:p>
            <a:pPr algn="just"/>
            <a:r>
              <a:rPr lang="ru-RU" sz="1500" dirty="0">
                <a:latin typeface="Bookman Old Style" pitchFamily="18" charset="0"/>
              </a:rPr>
              <a:t>	</a:t>
            </a:r>
            <a:r>
              <a:rPr lang="ru-RU" sz="15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Семейная гостиная</a:t>
            </a:r>
            <a:r>
              <a:rPr lang="ru-RU" sz="1500" dirty="0">
                <a:latin typeface="Bookman Old Style" pitchFamily="18" charset="0"/>
              </a:rPr>
              <a:t>-это</a:t>
            </a:r>
            <a:r>
              <a:rPr lang="ru-RU" sz="1500" dirty="0"/>
              <a:t> </a:t>
            </a:r>
            <a:r>
              <a:rPr lang="ru-RU" sz="1500" dirty="0">
                <a:latin typeface="Bookman Old Style" panose="02050604050505020204" pitchFamily="18" charset="0"/>
              </a:rPr>
              <a:t>перспективная форма работы, учитывающая актуальные потребности семей и способствующая формированию активной жизненной позиции участников процесса, их сплочению, передачи опыта в воспитании детей</a:t>
            </a:r>
            <a:r>
              <a:rPr lang="ru-RU" sz="1500" dirty="0" smtClean="0">
                <a:latin typeface="Bookman Old Style" panose="02050604050505020204" pitchFamily="18" charset="0"/>
              </a:rPr>
              <a:t>.</a:t>
            </a:r>
          </a:p>
          <a:p>
            <a:pPr algn="just"/>
            <a:r>
              <a:rPr lang="ru-RU" sz="1500" dirty="0">
                <a:latin typeface="Bookman Old Style" pitchFamily="18" charset="0"/>
              </a:rPr>
              <a:t>Семейная гостиная </a:t>
            </a:r>
            <a:r>
              <a:rPr lang="ru-RU" sz="1500" dirty="0" smtClean="0">
                <a:latin typeface="Bookman Old Style" pitchFamily="18" charset="0"/>
              </a:rPr>
              <a:t>способствует взаимопроникновению </a:t>
            </a:r>
            <a:r>
              <a:rPr lang="ru-RU" sz="1500" dirty="0">
                <a:latin typeface="Bookman Old Style" pitchFamily="18" charset="0"/>
              </a:rPr>
              <a:t>и взаимовлиянию образовательного пространства ДОУ и семьи, созданию оптимально-благополучных условий для воспитания и развития личности ребёнка.</a:t>
            </a:r>
            <a:r>
              <a:rPr lang="ru-RU" sz="1500" dirty="0" smtClean="0">
                <a:latin typeface="Bookman Old Style" panose="02050604050505020204" pitchFamily="18" charset="0"/>
              </a:rPr>
              <a:t> </a:t>
            </a:r>
          </a:p>
          <a:p>
            <a:pPr algn="just" fontAlgn="base"/>
            <a:r>
              <a:rPr lang="ru-RU" sz="1500" b="1" i="1" dirty="0">
                <a:latin typeface="Bookman Old Style" pitchFamily="18" charset="0"/>
              </a:rPr>
              <a:t>Цель работы гостиной</a:t>
            </a:r>
            <a:r>
              <a:rPr lang="ru-RU" sz="1500" b="1" dirty="0">
                <a:latin typeface="Bookman Old Style" pitchFamily="18" charset="0"/>
              </a:rPr>
              <a:t>:</a:t>
            </a:r>
            <a:r>
              <a:rPr lang="ru-RU" sz="1500" dirty="0">
                <a:latin typeface="Bookman Old Style" pitchFamily="18" charset="0"/>
              </a:rPr>
              <a:t> гармонизация </a:t>
            </a:r>
            <a:r>
              <a:rPr lang="ru-RU" sz="1500" dirty="0" err="1">
                <a:latin typeface="Bookman Old Style" pitchFamily="18" charset="0"/>
              </a:rPr>
              <a:t>детско</a:t>
            </a:r>
            <a:r>
              <a:rPr lang="ru-RU" sz="1500" dirty="0">
                <a:latin typeface="Bookman Old Style" pitchFamily="18" charset="0"/>
              </a:rPr>
              <a:t> – родительских отношений.</a:t>
            </a:r>
          </a:p>
          <a:p>
            <a:pPr algn="just" fontAlgn="base"/>
            <a:r>
              <a:rPr lang="ru-RU" sz="1500" b="1" i="1" dirty="0">
                <a:latin typeface="Bookman Old Style" pitchFamily="18" charset="0"/>
              </a:rPr>
              <a:t>	Задачи:</a:t>
            </a:r>
            <a:endParaRPr lang="ru-RU" sz="1500" dirty="0">
              <a:latin typeface="Bookman Old Style" pitchFamily="18" charset="0"/>
            </a:endParaRPr>
          </a:p>
          <a:p>
            <a:pPr algn="just" fontAlgn="base"/>
            <a:r>
              <a:rPr lang="ru-RU" sz="1500" dirty="0">
                <a:latin typeface="Bookman Old Style" pitchFamily="18" charset="0"/>
              </a:rPr>
              <a:t>-     формирование у родителей способности понять потребности ребёнка, сделать его счастливым; умение видеть перспективы его развития;</a:t>
            </a:r>
          </a:p>
          <a:p>
            <a:pPr algn="just" fontAlgn="base"/>
            <a:r>
              <a:rPr lang="ru-RU" sz="1500" dirty="0">
                <a:latin typeface="Bookman Old Style" pitchFamily="18" charset="0"/>
              </a:rPr>
              <a:t>-        формирование у детей уверенности в себе и в своих силах, а так же позитивного отношения к себе, взрослым и к окружающему миру.</a:t>
            </a:r>
          </a:p>
          <a:p>
            <a:pPr algn="just" fontAlgn="base"/>
            <a:r>
              <a:rPr lang="ru-RU" sz="1500" dirty="0">
                <a:latin typeface="Bookman Old Style" pitchFamily="18" charset="0"/>
              </a:rPr>
              <a:t>-         формирование у родителей осознанного отношения к собственным взглядам и установкам в воспитании ребенка;</a:t>
            </a:r>
          </a:p>
          <a:p>
            <a:pPr algn="just" fontAlgn="base"/>
            <a:r>
              <a:rPr lang="ru-RU" sz="1500" dirty="0">
                <a:latin typeface="Bookman Old Style" pitchFamily="18" charset="0"/>
              </a:rPr>
              <a:t>-          поддержание интереса родителей к внутреннему миру своего ребенка.</a:t>
            </a:r>
          </a:p>
          <a:p>
            <a:pPr algn="just" fontAlgn="base"/>
            <a:r>
              <a:rPr lang="ru-RU" sz="1500" b="1" i="1" dirty="0">
                <a:latin typeface="Bookman Old Style" pitchFamily="18" charset="0"/>
              </a:rPr>
              <a:t>	Периодичность</a:t>
            </a:r>
            <a:r>
              <a:rPr lang="ru-RU" sz="1500" b="1" dirty="0">
                <a:latin typeface="Bookman Old Style" pitchFamily="18" charset="0"/>
              </a:rPr>
              <a:t>:</a:t>
            </a:r>
            <a:r>
              <a:rPr lang="ru-RU" sz="1500" dirty="0">
                <a:latin typeface="Bookman Old Style" panose="02050604050505020204" pitchFamily="18" charset="0"/>
              </a:rPr>
              <a:t> встречи семейной гостиной проводятся 4–5 раз в год.</a:t>
            </a:r>
          </a:p>
          <a:p>
            <a:pPr algn="just"/>
            <a:endParaRPr lang="ru-RU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63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imag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5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1015" y="2005781"/>
            <a:ext cx="95238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Bookman Old Style" pitchFamily="18" charset="0"/>
              </a:rPr>
              <a:t>	</a:t>
            </a:r>
            <a:r>
              <a:rPr lang="ru-RU" dirty="0" smtClean="0">
                <a:latin typeface="Bookman Old Style" pitchFamily="18" charset="0"/>
              </a:rPr>
              <a:t>В </a:t>
            </a:r>
            <a:r>
              <a:rPr lang="ru-RU" dirty="0">
                <a:latin typeface="Bookman Old Style" pitchFamily="18" charset="0"/>
              </a:rPr>
              <a:t>работе семейной гостиной большое внимание уделяется познавательно-исследовательской деятельности детей и родителей для изучения окружающего мира. Ведь ни для кого не секрет, что дети это прирожденные исследователи. И тому подтверждение – их любознательность, постоянное стремление к эксперименту, желание самостоятельно находить решение в проблемной ситуации. Они с радостью и удивлением открывают для себя окружающий мир. Им интересно все, поэтому необходимо поддержать стремление ребенка к экспериментированию, создать условия к исследовательской деятельности. Все это возможно лишь при условии тесного взаимодействия детского сада и семьи.</a:t>
            </a:r>
          </a:p>
          <a:p>
            <a:pPr algn="just"/>
            <a:endParaRPr lang="ru-RU" sz="12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34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imag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5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22829775"/>
              </p:ext>
            </p:extLst>
          </p:nvPr>
        </p:nvGraphicFramePr>
        <p:xfrm>
          <a:off x="1650999" y="2156134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972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imag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905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16843" y="1977295"/>
            <a:ext cx="62595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«Путешествие в 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страну </a:t>
            </a:r>
            <a:r>
              <a:rPr lang="ru-RU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ДЕТСТВА»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8" y="2346628"/>
            <a:ext cx="1842870" cy="1228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418" y="2513094"/>
            <a:ext cx="1674056" cy="1255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782" y="2322262"/>
            <a:ext cx="1760612" cy="1320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035" y="2513094"/>
            <a:ext cx="1769345" cy="1327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618" y="2254980"/>
            <a:ext cx="1599739" cy="1252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37" y="4082945"/>
            <a:ext cx="1660804" cy="1406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569" y="4082945"/>
            <a:ext cx="1708936" cy="128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611" y="4028247"/>
            <a:ext cx="1519312" cy="1284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74" y="5480523"/>
            <a:ext cx="1885070" cy="1256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117" y="5489932"/>
            <a:ext cx="2031611" cy="1354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573" y="3969292"/>
            <a:ext cx="1866300" cy="1343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978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imag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5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63" y="2340314"/>
            <a:ext cx="2521203" cy="18909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573194" y="1940204"/>
            <a:ext cx="2542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03510"/>
                </a:solidFill>
                <a:latin typeface="Bookman Old Style" pitchFamily="18" charset="0"/>
              </a:rPr>
              <a:t>«Секреты кухни»</a:t>
            </a:r>
            <a:endParaRPr lang="ru-RU" sz="2000" b="1" dirty="0">
              <a:solidFill>
                <a:srgbClr val="F03510"/>
              </a:solidFill>
              <a:latin typeface="Bookman Old Style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53" y="2545013"/>
            <a:ext cx="1806819" cy="24090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520" y="2340314"/>
            <a:ext cx="2555631" cy="19167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08" y="4661287"/>
            <a:ext cx="2497028" cy="18727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624" y="4548138"/>
            <a:ext cx="2602527" cy="19518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597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imag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905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15343" y="2166256"/>
            <a:ext cx="4071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Экспериментируем всей семьей»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009" y="2535588"/>
            <a:ext cx="2188029" cy="16410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29" y="2751366"/>
            <a:ext cx="1612620" cy="12094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209" y="4828445"/>
            <a:ext cx="1574800" cy="11811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51" y="4310743"/>
            <a:ext cx="1678878" cy="12591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936" y="3415240"/>
            <a:ext cx="1498804" cy="11241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686" y="3113314"/>
            <a:ext cx="1596572" cy="11974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246" y="4539343"/>
            <a:ext cx="1685649" cy="12642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981" y="4825510"/>
            <a:ext cx="1867161" cy="14003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37271" y="2359088"/>
            <a:ext cx="1758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Прочная бумага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983497" y="2629682"/>
            <a:ext cx="2051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Танцующие хлопья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3749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imag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654" y="0"/>
            <a:ext cx="9905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55409" y="1997612"/>
            <a:ext cx="6716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Bookman Old Style" pitchFamily="18" charset="0"/>
              </a:rPr>
              <a:t>Мастер-класс для родителей «Неизведанное рядом»</a:t>
            </a:r>
            <a:endParaRPr lang="ru-RU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pic>
        <p:nvPicPr>
          <p:cNvPr id="14" name="Picture 3" descr="E:\Ирине А. гостинная\IMG_01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896" y="2507085"/>
            <a:ext cx="3316823" cy="221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E:\Ирине А. гостинная\IMG_01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16" y="2995329"/>
            <a:ext cx="2657385" cy="177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E:\Ирине А. гостинная\IMG_01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514" y="2770434"/>
            <a:ext cx="2763056" cy="184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E:\Ирине А. гостинная\IMG_017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22" y="4812266"/>
            <a:ext cx="2854724" cy="190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E:\Ирине А. гостинная\IMG_018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764" y="4907143"/>
            <a:ext cx="2484278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5600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</TotalTime>
  <Words>119</Words>
  <Application>Microsoft Office PowerPoint</Application>
  <PresentationFormat>Лист A4 (210x297 мм)</PresentationFormat>
  <Paragraphs>46</Paragraphs>
  <Slides>14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Book Antiqua</vt:lpstr>
      <vt:lpstr>Bookman Old Style</vt:lpstr>
      <vt:lpstr>Calibri</vt:lpstr>
      <vt:lpstr>Calibri Light</vt:lpstr>
      <vt:lpstr>Constantia</vt:lpstr>
      <vt:lpstr>Times New Roman</vt:lpstr>
      <vt:lpstr>Тема Office</vt:lpstr>
      <vt:lpstr>    «От того, как прошло детство,  кто вёл ребенка за руку в детские годы,  что вошло в его разум и сердце из окружающего мира –  от этого в решающей степени зависит,  каким человеком станет сегодняшний малыш».   В.А.Сухомлинский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Дунаева</dc:creator>
  <cp:lastModifiedBy>Дунаева</cp:lastModifiedBy>
  <cp:revision>21</cp:revision>
  <dcterms:created xsi:type="dcterms:W3CDTF">2017-10-18T17:17:02Z</dcterms:created>
  <dcterms:modified xsi:type="dcterms:W3CDTF">2018-07-20T07:39:40Z</dcterms:modified>
</cp:coreProperties>
</file>