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3" r:id="rId15"/>
    <p:sldId id="27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149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4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9538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77201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6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19314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61913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1944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87040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7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4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09886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30264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14396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2673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7"/>
            <a:ext cx="462915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74486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9A218-1BD9-44B7-AD25-60C2204205A7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46177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" y="0"/>
            <a:ext cx="9139939" cy="6858000"/>
          </a:xfrm>
          <a:prstGeom prst="rect">
            <a:avLst/>
          </a:prstGeom>
        </p:spPr>
      </p:pic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2759675"/>
            <a:ext cx="91440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Проект по экологии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«Деревья наши зеленые друзья».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7030A0"/>
                </a:solidFill>
              </a:rPr>
              <a:t>для средней группы</a:t>
            </a:r>
            <a:endParaRPr lang="ru-RU" dirty="0" smtClean="0">
              <a:solidFill>
                <a:srgbClr val="7030A0"/>
              </a:solidFill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5247502" y="4868561"/>
            <a:ext cx="3048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Подготовила:</a:t>
            </a:r>
            <a:endParaRPr kumimoji="0" lang="ru-RU" sz="6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Гостюхина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И.А.</a:t>
            </a:r>
            <a:endParaRPr kumimoji="0" lang="ru-RU" sz="6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31806" y="156519"/>
            <a:ext cx="888039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МКДОУ АГО «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Ачитский</a:t>
            </a:r>
            <a:r>
              <a:rPr kumimoji="0" lang="ru-RU" sz="1400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детский сад «Улыбка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 - филиал «Верх –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Тисинский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детский сад «Солнышко»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52800" y="6396335"/>
            <a:ext cx="21830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000" b="1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Верх – Тиса, </a:t>
            </a:r>
            <a:r>
              <a:rPr lang="ru-RU" sz="1000" b="1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201 6год</a:t>
            </a: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2666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" y="0"/>
            <a:ext cx="9139939" cy="6858000"/>
          </a:xfrm>
          <a:prstGeom prst="rect">
            <a:avLst/>
          </a:prstGeom>
        </p:spPr>
      </p:pic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444842" y="601362"/>
          <a:ext cx="8402595" cy="5717060"/>
        </p:xfrm>
        <a:graphic>
          <a:graphicData uri="http://schemas.openxmlformats.org/drawingml/2006/table">
            <a:tbl>
              <a:tblPr/>
              <a:tblGrid>
                <a:gridCol w="1573699"/>
                <a:gridCol w="3414446"/>
                <a:gridCol w="1707225"/>
                <a:gridCol w="1707225"/>
              </a:tblGrid>
              <a:tr h="5717060"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"Рисование зимних деревьев"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Цель: Учить детей рисовать зимние деревья, развивать память, эстетическое восприятие родной природы, вызвать эмоциональной отклик художественного произведения и от собственного рисунка, 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воспитывать аккуратность в рисовании, правильно набирать краску, держать кисточку, воспитывать бережное отношение к родной природе.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«В гости к деду Природоведу»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Цель: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Рисование 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«Как </a:t>
                      </a:r>
                      <a:r>
                        <a:rPr lang="ru-RU" sz="12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розовые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яблоки на ветках снегири»</a:t>
                      </a:r>
                    </a:p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1.Наблюдение  «Кто зимует на деревьях. 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Цель:  расширять представления детей о зимних явлениях.</a:t>
                      </a:r>
                    </a:p>
                    <a:p>
                      <a:pPr lvl="0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«Белые березы под моим окном». 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Цель: учить наблюдать за деревьями в зимний период.</a:t>
                      </a:r>
                    </a:p>
                    <a:p>
                      <a:pPr lvl="0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«Хрупкие веточки».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Цель: дать элементарные понятия о взаимосвязи человека и природы.</a:t>
                      </a:r>
                    </a:p>
                    <a:p>
                      <a:pPr lvl="0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«Как найти дерево зимой».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Цель: расширять представления, о зимних объектах в зимний период времени.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5 «Заучивание Мне елку купили»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6. Чтение «Зимняя пирушка» Павлова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Акция 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«Елочка живая иголочка»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444843" y="238899"/>
          <a:ext cx="8435546" cy="365760"/>
        </p:xfrm>
        <a:graphic>
          <a:graphicData uri="http://schemas.openxmlformats.org/drawingml/2006/table">
            <a:tbl>
              <a:tblPr/>
              <a:tblGrid>
                <a:gridCol w="8435546"/>
              </a:tblGrid>
              <a:tr h="321275"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Декабрь, январь, февраль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5526660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" y="0"/>
            <a:ext cx="9139939" cy="6858000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36604" y="230660"/>
          <a:ext cx="8402595" cy="5760720"/>
        </p:xfrm>
        <a:graphic>
          <a:graphicData uri="http://schemas.openxmlformats.org/drawingml/2006/table">
            <a:tbl>
              <a:tblPr/>
              <a:tblGrid>
                <a:gridCol w="1573699"/>
                <a:gridCol w="3414446"/>
                <a:gridCol w="1707225"/>
                <a:gridCol w="1707225"/>
              </a:tblGrid>
              <a:tr h="57170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Цель: учить рисовать снегирей на заснеженных ветках, строить простую композиции, передавать особенности внешнего вида птицы- строение тела и окраску.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1.ФЦКМ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"В лесу родилась елочка"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Цель: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Дать  детям представление о некоторых деревьях, которые растут в лесу, рассказать, почему елка стала украшением праздника Нового года. Формировать умение любить и беречь природу; развивать любознательность, мышление, радоваться результатам своей работы.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Альбом 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"Зима".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Оформление родительского уголка на экологическую тему: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«Как прививать детям любовь к природе? 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5526660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" y="0"/>
            <a:ext cx="9139939" cy="6858000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0128" y="576648"/>
          <a:ext cx="8452023" cy="4942704"/>
        </p:xfrm>
        <a:graphic>
          <a:graphicData uri="http://schemas.openxmlformats.org/drawingml/2006/table">
            <a:tbl>
              <a:tblPr/>
              <a:tblGrid>
                <a:gridCol w="1582956"/>
                <a:gridCol w="3434531"/>
                <a:gridCol w="1717268"/>
                <a:gridCol w="1717268"/>
              </a:tblGrid>
              <a:tr h="4942704"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1.ФЦКМ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"Экологическая тропа весной»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Цель: Закрепить знания детей , об особенностях их внешнего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вида, о повадках птиц, об их жизни в весенний период. Продолжать знакомить с характерными признаками весны. Воспитывать любознательность; доброе, бережное отношение к пернатым друзьям; любовь к природе. 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Воспитывать любознательность; доброе, природе. бережное отношение к пернатым друзьям; любовь к природе.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1.Наблюдение+экспериментирование с ветками тополя «Где быстрее появятся листья?» 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Цель: расширять представления об сезонных изменениях в мире растений.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2.«Какие деревья просыпаются раньше?»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3.«Сравнение деревьев и кустов».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Цель: формировать умения различать деревья по внешнему признаку деревья и кустарники.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4.«Как цветут разные деревья»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Цель: формировать желание, отражать красоту природу.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5.«Сажаем деревья и кусты»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6.П/и "Когда это бывает?"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Цель: формировать умение по словесному описанию угадать время года.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7.Беседа о весне.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Цель: уточнить и систематизировать знания о характерных признаках весны. 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8.Компьютерная презентация "Времена года".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Цель: обогащать представления детей о явлениях природы.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Внесение ил люстрации 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Альбом "Времена года".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Привлечь родителей к оформлению огорода на окне.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«Изготовление скворечников своими руками».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Конкурс рисунков 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«Зеленая планета глазами детей»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Озеленение участков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«Деревья и кустарники растут с детьми»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368" y="230658"/>
          <a:ext cx="8427308" cy="365760"/>
        </p:xfrm>
        <a:graphic>
          <a:graphicData uri="http://schemas.openxmlformats.org/drawingml/2006/table">
            <a:tbl>
              <a:tblPr/>
              <a:tblGrid>
                <a:gridCol w="8427308"/>
              </a:tblGrid>
              <a:tr h="362465"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Март, апрель, май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5526660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" y="0"/>
            <a:ext cx="9139939" cy="6858000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03651" y="238897"/>
          <a:ext cx="8452023" cy="6461760"/>
        </p:xfrm>
        <a:graphic>
          <a:graphicData uri="http://schemas.openxmlformats.org/drawingml/2006/table">
            <a:tbl>
              <a:tblPr/>
              <a:tblGrid>
                <a:gridCol w="1582956"/>
                <a:gridCol w="3434531"/>
                <a:gridCol w="1717268"/>
                <a:gridCol w="1717268"/>
              </a:tblGrid>
              <a:tr h="4942704"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Развивать интерес к жизни птиц; слуховое и зрительное внимание, мышление, память, речь; учить понимать образный смысл загадок.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Рисование «Весна в саду»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Цель: учить рисовать красивые ветки деревьев, работая всей кистью и ее концом. Развивать эстетические чувства, представления о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красоте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«Этажи леса»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Цель: расширять представление о том, кто живет под землей, закреплять знания, о том кто нас окружает на земле.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Викторина «По лесным тропинкам»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Цель: расширять представления о жизни животные леса, птиц, и насекомых. Учить называть и различать птиц по внешним признакам.</a:t>
                      </a:r>
                    </a:p>
                    <a:p>
                      <a:endParaRPr lang="ru-RU" sz="12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2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5526660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" y="0"/>
            <a:ext cx="9139939" cy="6858000"/>
          </a:xfrm>
          <a:prstGeom prst="rect">
            <a:avLst/>
          </a:prstGeom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428367" y="617838"/>
            <a:ext cx="8320217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этап Итоговый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Сроки реализации: 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определение эффективности проектной деятельности, подведение итогов.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856735" y="1647859"/>
          <a:ext cx="7274012" cy="4003297"/>
        </p:xfrm>
        <a:graphic>
          <a:graphicData uri="http://schemas.openxmlformats.org/drawingml/2006/table">
            <a:tbl>
              <a:tblPr/>
              <a:tblGrid>
                <a:gridCol w="423080"/>
                <a:gridCol w="2275727"/>
                <a:gridCol w="2931872"/>
                <a:gridCol w="1643333"/>
              </a:tblGrid>
              <a:tr h="6510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№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</a:rPr>
                        <a:t>п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</a:rPr>
                        <a:t>п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34212" marR="34212" marT="34212" marB="3421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Содержание 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34212" marR="34212" marT="34212" marB="3421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Формы работы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34212" marR="34212" marT="34212" marB="3421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Сроки реализации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34212" marR="34212" marT="34212" marB="3421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0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34212" marR="34212" marT="34212" marB="3421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Анализ уровня знаний об экологии.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34212" marR="34212" marT="34212" marB="3421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Педагогическая диагностика воспитанников.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34212" marR="34212" marT="34212" marB="3421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Апрель 2017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34212" marR="34212" marT="34212" marB="3421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23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34212" marR="34212" marT="34212" marB="3421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Оценка результативности реализации проекта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34212" marR="34212" marT="34212" marB="3421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Составление отчета о реализации проекта.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Создание презентации по итогам реализации проекта.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34212" marR="34212" marT="34212" marB="3421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Май 2017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34212" marR="34212" marT="34212" marB="3421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88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34212" marR="34212" marT="34212" marB="3421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Трансляция положительного педагогического опыта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34212" marR="34212" marT="34212" marB="3421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Подготовка методических, практических материалов для трансляции положительного опыта. Показ презентации и документации.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34212" marR="34212" marT="34212" marB="3421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Май 2017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34212" marR="34212" marT="34212" marB="3421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5526660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" y="0"/>
            <a:ext cx="9139939" cy="6858000"/>
          </a:xfrm>
          <a:prstGeom prst="rect">
            <a:avLst/>
          </a:prstGeom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78940" y="486032"/>
            <a:ext cx="8608542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Список литературы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Аникина В. П. «Живая вода» - устное народное творчество// «Детская литература», 1975.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Виноградова Н. Ф. «Наша Родина»// «Просвещение», 1984.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Виноградова Н. Ф. «Умственное воспитание детей в процессе ознакомления с природой»// Москва, «Просвещение», 2001.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Воронкевич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О. А. «Добро пожаловать в экологию»// Санкт-Петербург, «Детство – Пресс», 2004.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Дыбина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О. В. «Неизведанное рядом: занимательные опыты и эксперименты для дошкольников» // Москва: ТЦ Сфера, 2005.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Дыбина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О. В. «Ребенок и окружающий мир. Программа и методические рекомендации» // Москва: Мозаика – Синтез, 2006.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 Жуковская Р. Н., Виноградова Н. Ф. «Родной край»//Москва «Просвещение», 1985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 Журналы «Дошкольное воспитание» №7, 2003.; №7, 2005 г. ; №7, 2006 г. ; №10, 2009 г. ; №3, 7, 2010 г.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9. Зубарева Е. Е. «Хрестоматия по детской литературе»// Москва, «Просвещение», 1988.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10. Казакова Т. Г. «Развивайте у дошкольников творчество»// Москва, «Просвещение», 1985.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11. Короткова Н. А. «Познавательно-исследовательская деятельность»// «Дошкольное воспитание» №7, 2002.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12. Марков А. С. «Были Астраханского края» // Волгоград – 2007.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13. Новикова Е. Н. «2000 пословиц, поговорок,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потешек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скороговорок»// ООО «Фирма «Издательство АСТ»», 1999.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14. Плешаков А. А. «Мир вокруг нас»// Москва, «Просвещение», 2005.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15. Сайты интернета для воспитателей.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16.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Сахипова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З. Г. «Читаем детям»// «Просвещение», 1987.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17. Толмачева Л. П. «Окно в удивительный мир природы»//ИКФ «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Сталкер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», 1988.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2666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" y="0"/>
            <a:ext cx="9139939" cy="6858000"/>
          </a:xfrm>
          <a:prstGeom prst="rect">
            <a:avLst/>
          </a:prstGeom>
        </p:spPr>
      </p:pic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209725" y="0"/>
            <a:ext cx="8825219" cy="7201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24000" algn="l"/>
              </a:tabLst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Актуальность	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240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протяжении многих веков человечество живет рядом с удивительными живыми существами - деревьями. Мы так привыкли к их соседству, что редко задумываемся о том, насколько они важны для жизни людей и всего живого на Земле. Каждый знает, что деревья - это легкие Земли, источник кислорода воздуха, а значит, источник здоровья людей. Важно не только знать об этом и уметь использовать чудесные свойства деревьев, но и необходимо научиться сохранять то, что нам дает природа . </a:t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Ребенок уже в дошкольном возрасте способен осознанно понять и принять элементарные сведения о пользе деревьев для здоровья человека и правилах поведения в природе. Но нужно учесть то, что для маленьких детей деревья порой не представляют такого интереса, как животные или растения, ведь они считают их неживыми существами, а значит малоинтересными. Процесс познания должен быть интересен как в плане содержания, так и применяемых методов и приемов. 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Вид проекта: 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 Срок реализации проекта:  с 2016 по 2017 год.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 Участники проекта: дети средней группы, воспитатели, родители законные представители.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Цель проекта:  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Задачи для воспитанников:</a:t>
            </a:r>
          </a:p>
          <a:p>
            <a:pPr lvl="0">
              <a:buFont typeface="Wingdings" pitchFamily="2" charset="2"/>
              <a:buChar char="Ø"/>
            </a:pPr>
            <a:r>
              <a:rPr lang="ru-RU" sz="1400" b="1" i="1" dirty="0" smtClean="0"/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формирование у дошкольников первоначальной системы ценностных ориентаций в восприятии себя как части природы, взаимосвязи человека и природы,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самоценности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и многообразия природы, значимости общения с ней;</a:t>
            </a:r>
          </a:p>
          <a:p>
            <a:pPr lvl="0">
              <a:buFont typeface="Wingdings" pitchFamily="2" charset="2"/>
              <a:buChar char="Ø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воспитание у ребенка потребности здорового образа жизни, позитивного отношения к природе и самому себе, как ее части; стремления быть в гармонии с собственной природой и той, которая его окружает;</a:t>
            </a:r>
          </a:p>
          <a:p>
            <a:pPr lvl="0">
              <a:buFont typeface="Wingdings" pitchFamily="2" charset="2"/>
              <a:buChar char="Ø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усвоение детьми основ экологических знаний на базе элементарных, естественно - научных представлений;</a:t>
            </a:r>
          </a:p>
          <a:p>
            <a:pPr lvl="0">
              <a:buFont typeface="Wingdings" pitchFamily="2" charset="2"/>
              <a:buChar char="Ø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формирование первоначальных умений и навыков грамотного и безопасного поведения ребенка в природе;</a:t>
            </a:r>
          </a:p>
          <a:p>
            <a:pPr lvl="0">
              <a:buFont typeface="Wingdings" pitchFamily="2" charset="2"/>
              <a:buChar char="Ø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развитие умения и желания детей наблюдать за природными объектами и явлениями, предвидеть последствия действий человека в окружающей среде.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Задачи для педагогов: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Создать информационную базу (создание и оформление наглядно-практического материала).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Организовать образовательное и развивающее предметное пространство, скорректировать деятельность родителей (законных представителей) по теме проекта.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Создать условия для благополучного и комфортного состояния воспитанников в процессе реализации проекта.</a:t>
            </a:r>
          </a:p>
          <a:p>
            <a:pPr lvl="0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24000" algn="l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55500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" y="0"/>
            <a:ext cx="9139939" cy="6858000"/>
          </a:xfrm>
          <a:prstGeom prst="rect">
            <a:avLst/>
          </a:prstGeom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42613" y="0"/>
            <a:ext cx="8850387" cy="7201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 для родителей (законных представителей):</a:t>
            </a:r>
            <a:endParaRPr kumimoji="0" lang="ru-RU" sz="1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Способствовать повышению уровня экологической грамотности у родителей (законных представителей).</a:t>
            </a:r>
            <a:endParaRPr kumimoji="0" lang="ru-RU" sz="1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Содействовать в экологическом воспитании детей в условиях семьи.</a:t>
            </a:r>
            <a:endParaRPr kumimoji="0" lang="ru-RU" sz="1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Вовлекать родителей </a:t>
            </a:r>
            <a:r>
              <a:rPr kumimoji="0" lang="ru-RU" sz="1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(законных представителей) </a:t>
            </a:r>
            <a:r>
              <a:rPr kumimoji="0" lang="ru-RU" sz="14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познавательный диалог с детьми посредством разработки детско-родительских проектов и совместного поиска информации.</a:t>
            </a:r>
            <a:endParaRPr kumimoji="0" lang="ru-RU" sz="1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Привлекать родителей (законных представителей) к участию в создании наглядно-дидактического материала по теме "Юные друзья природы".</a:t>
            </a:r>
            <a:endParaRPr kumimoji="0" lang="ru-RU" sz="1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Обеспечить атмосферу доброжелательности, комфортности в общении: родитель-родитель; родитель-педагог; родитель – ребенок.</a:t>
            </a:r>
            <a:endParaRPr kumimoji="0" lang="ru-RU" sz="1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4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Основные принципы реализации проекта: </a:t>
            </a:r>
            <a:endParaRPr kumimoji="0" lang="ru-RU" sz="1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Принцип обогащения и углубления содержания экологического воспитания дошкольников.</a:t>
            </a:r>
            <a:endParaRPr kumimoji="0" lang="ru-RU" sz="1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Принцип </a:t>
            </a:r>
            <a:r>
              <a:rPr kumimoji="0" lang="ru-RU" sz="14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интегративности</a:t>
            </a:r>
            <a:r>
              <a:rPr kumimoji="0" lang="ru-RU" sz="1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 предусматривающий возможность использования содержания познавательных представлений и их реализацию в разных видах деятельности. </a:t>
            </a:r>
            <a:endParaRPr kumimoji="0" lang="ru-RU" sz="1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Принцип опоры на эмоционально-чувственную сферу ребенка - создание условий для возникновения эмоциональных реакций.</a:t>
            </a:r>
          </a:p>
          <a:p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Предполагаемые результаты: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Для воспитанников: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 Сформировались начальные природоведческие, природоохранительные знания, умения сопереживать бедам (через восприятие отрицательной человеческой деятельности) 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 Сформировались первоначальные навыки экологически грамотного и безопасного поведения в природе и в быту.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 Расширились перспективы развития поисково-познавательной деятельности детей.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4. Повысилось ответственное отношение детей к окружающей среде и к своему здоровью.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5. У детей появился ярко выраженный интерес к объектам и явлениям природы.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6. У ребят сформировалось стремление к исследованию объектов природы, они научились делать выводы, устанавливать причинно-следственные связи.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7. Дети уверенно отличают и называют характерные признаки разных времен года.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8. Узнали значение деревьев  в жизни всех живых объектов природы и окружающих.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9. Узнали много интересного о жизни растений (деревьев, кустарников, трав, растений лесов, лугов; учатся правильно ухаживать за растениями в уголке природы, в цветнике детского сада.</a:t>
            </a: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1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55500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" y="0"/>
            <a:ext cx="9139939" cy="6858000"/>
          </a:xfrm>
          <a:prstGeom prst="rect">
            <a:avLst/>
          </a:prstGeom>
        </p:spPr>
      </p:pic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81233" y="167779"/>
            <a:ext cx="8820155" cy="6401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10. Многие дети научились проводить простые и сложные опыты, исследовать объекты природы, с пользой для себя занимаются поисковой деятельностью.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12. Ребята гуманно обращаются со всеми объектами природы и соблюдают правила безопасности на природе по отношению к себе.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педагогов: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Обновление содержания работы по  экологическому воспитанию детей дошкольного возраста.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Пополнение развивающего предметного пространства информационно-практическим материалом об экологии.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3.  Создание условий  для  формирования у детей дошкольного          возраста системы представлений  об экологии.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родителей (законных представителей):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Повысился уровень осведомлённости родителей об экологическом воспитании дошкольников.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Активные и заинтересованные участники проекта, ориентированы на развитие у ребёнка потребности к познанию, общению со взрослыми и сверстниками, через совместную исследовательскую проектную деятельность.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Экологическое просвещение родителей дает больший плюс в экологическом воспитании детей детского сада.</a:t>
            </a:r>
          </a:p>
          <a:p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Продукт деятельности.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1.Выставка коллективной работы из природного материала "Листочки танцуют".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2. «Уборка сухой листвы в осеннее время года»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 Выставка   произведений в книжном уголке: Ф.И. Тютчев «Листья»,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Я.А.Ким «Песенка в лесу», «Стихи и загадки о разных временах года»,  Георгий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Ладонщиков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«Помощники в лесу»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4.Экологический стенд "Как привить любовь к природе у детей?".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5. Посадка «Деревья и кустарники растут с детьми».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6. Альбомы: «Осень», "Листья бывают разные», «Какие плоды приносят нам деревья», «Деревья на территории детского сада»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7. Сбор сухой листвы с растений, в весенний период времени.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55500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" y="0"/>
            <a:ext cx="9139939" cy="6858000"/>
          </a:xfrm>
          <a:prstGeom prst="rect">
            <a:avLst/>
          </a:prstGeom>
        </p:spPr>
      </p:pic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84558" y="335560"/>
            <a:ext cx="8808441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Формы и содержание работы с детьми: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Педагогическая диагностика.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Игровая деятельность.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Непосредственно образовательная деятельность по образовательным областям «Социально-коммуникативное развитие», «Познавательное развитие», «Речевое развитие», «Физическое развитие», «Художественно-эстетическое развитие».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Досуговая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деятельность.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Этические, ситуативные беседы.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Чтение художественной литературы и заучивание стихов.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Рассматривание альбомов экологической тематики.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Просмотр мультипликационных фильмов, презентаций о природе.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Изготовление поделок из природного материала.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Слушание и разучивание музыкальных произведений.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Формы и содержание работы с родителями (законными представителями):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Анкетирование с целью выявить уровень знаний об экологическом воспитании детей дошкольного возраста.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Консультирование.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Выставка информационного материала экологической тематики.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Выставка детской художественной литературы экологической тематики.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Совместная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досуговая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деятельность.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Совместное творчество.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55500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" y="0"/>
            <a:ext cx="9139939" cy="6858000"/>
          </a:xfrm>
          <a:prstGeom prst="rect">
            <a:avLst/>
          </a:prstGeom>
        </p:spPr>
      </p:pic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140044" y="123568"/>
            <a:ext cx="880625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Этапы и сроки реализации проекта</a:t>
            </a: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этап Подготовительный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Сроки реализации:  </a:t>
            </a:r>
            <a:endParaRPr kumimoji="0" lang="ru-RU" sz="12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обеспечение мотивационной готовности к освоению проекта.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22516" y="874241"/>
          <a:ext cx="8026401" cy="5421012"/>
        </p:xfrm>
        <a:graphic>
          <a:graphicData uri="http://schemas.openxmlformats.org/drawingml/2006/table">
            <a:tbl>
              <a:tblPr/>
              <a:tblGrid>
                <a:gridCol w="466841"/>
                <a:gridCol w="2511116"/>
                <a:gridCol w="3235132"/>
                <a:gridCol w="1813312"/>
              </a:tblGrid>
              <a:tr h="5857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</a:rPr>
                        <a:t>№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</a:rPr>
                        <a:t>п</a:t>
                      </a:r>
                      <a:r>
                        <a:rPr lang="ru-RU" sz="1100" dirty="0"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</a:rPr>
                        <a:t>п</a:t>
                      </a:r>
                      <a:endParaRPr lang="ru-RU" sz="900" dirty="0">
                        <a:latin typeface="Times New Roman"/>
                        <a:ea typeface="Times New Roman"/>
                      </a:endParaRPr>
                    </a:p>
                  </a:txBody>
                  <a:tcPr marL="27365" marR="27365" marT="27365" marB="2736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Содержание 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365" marR="27365" marT="27365" marB="2736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Формы работы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365" marR="27365" marT="27365" marB="2736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Сроки реализации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365" marR="27365" marT="27365" marB="2736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365" marR="27365" marT="27365" marB="2736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Создание педагогических условий</a:t>
                      </a:r>
                      <a:endParaRPr lang="ru-RU" sz="900" dirty="0">
                        <a:latin typeface="Times New Roman"/>
                        <a:ea typeface="Times New Roman"/>
                      </a:endParaRPr>
                    </a:p>
                  </a:txBody>
                  <a:tcPr marL="27365" marR="27365" marT="27365" marB="2736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</a:rPr>
                        <a:t>Педагогический анализ по проблеме экологического воспитания дошкольников.</a:t>
                      </a:r>
                      <a:endParaRPr lang="ru-RU" sz="9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</a:rPr>
                        <a:t>Определение целей и задач.</a:t>
                      </a:r>
                      <a:endParaRPr lang="ru-RU" sz="9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</a:rPr>
                        <a:t>Составление тематического плана по экологическому воспитанию, оснащение предметно-развивающего пространства.</a:t>
                      </a:r>
                      <a:endParaRPr lang="ru-RU" sz="900" dirty="0">
                        <a:latin typeface="Times New Roman"/>
                        <a:ea typeface="Times New Roman"/>
                      </a:endParaRPr>
                    </a:p>
                  </a:txBody>
                  <a:tcPr marL="27365" marR="27365" marT="27365" marB="2736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Сентябрь 2016г.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365" marR="27365" marT="27365" marB="2736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87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365" marR="27365" marT="27365" marB="2736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Анализ уровня знаний об экологии.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365" marR="27365" marT="27365" marB="2736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Анкетирование родителей (законных представителей), педагогическая диагностика воспитанников.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365" marR="27365" marT="27365" marB="2736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Сентябрь 2016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365" marR="27365" marT="27365" marB="2736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525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3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365" marR="27365" marT="27365" marB="2736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Создание информационного поля.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365" marR="27365" marT="27365" marB="2736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Информирование и вовлечение родителей (законных представителей) в проектную деятельность. Составление информационных листов.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365" marR="27365" marT="27365" marB="2736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</a:rPr>
                        <a:t>Октябрь 2016г.-май 2017г.</a:t>
                      </a:r>
                      <a:endParaRPr lang="ru-RU" sz="900" dirty="0">
                        <a:latin typeface="Times New Roman"/>
                        <a:ea typeface="Times New Roman"/>
                      </a:endParaRPr>
                    </a:p>
                  </a:txBody>
                  <a:tcPr marL="27365" marR="27365" marT="27365" marB="2736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55500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" y="0"/>
            <a:ext cx="9139939" cy="6858000"/>
          </a:xfrm>
          <a:prstGeom prst="rect">
            <a:avLst/>
          </a:prstGeom>
        </p:spPr>
      </p:pic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34599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этап  Практический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Сроки реализации: 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 обеспечение практической готовности педагогов, детей и родителей к реализации проекта.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План мероприятий по реализации проекта.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29512" y="1526676"/>
          <a:ext cx="8196650" cy="3507188"/>
        </p:xfrm>
        <a:graphic>
          <a:graphicData uri="http://schemas.openxmlformats.org/drawingml/2006/table">
            <a:tbl>
              <a:tblPr/>
              <a:tblGrid>
                <a:gridCol w="1664441"/>
                <a:gridCol w="3474263"/>
                <a:gridCol w="1569449"/>
                <a:gridCol w="1488497"/>
              </a:tblGrid>
              <a:tr h="49949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Совместная деятельность воспитателя с детьми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Изменение  предметного пространства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Взаимодействие  с родителями (законными представителями ) и с   другими организациями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35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НОД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Самостоятельная деятельность детей в режиме  дня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4189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Сентябрь, октябрь, ноябрь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55500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" y="0"/>
            <a:ext cx="9139939" cy="6858000"/>
          </a:xfrm>
          <a:prstGeom prst="rect">
            <a:avLst/>
          </a:prstGeom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11891" y="222422"/>
          <a:ext cx="8295504" cy="6309360"/>
        </p:xfrm>
        <a:graphic>
          <a:graphicData uri="http://schemas.openxmlformats.org/drawingml/2006/table">
            <a:tbl>
              <a:tblPr/>
              <a:tblGrid>
                <a:gridCol w="1553642"/>
                <a:gridCol w="3370930"/>
                <a:gridCol w="1685466"/>
                <a:gridCol w="1685466"/>
              </a:tblGrid>
              <a:tr h="1169773"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«Прохождение экологической тропы».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Цель:  расширять представление детей о сезонных изменениях, показать </a:t>
                      </a:r>
                      <a:r>
                        <a:rPr lang="ru-RU" sz="12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обьекты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экологической тропы.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«Какие у дерева корни»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Цель: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«Чем деревья полезны для людей»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Цель: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Рисование «Золотая осень»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Цель: продолжать учить рисовать деревья, передавая его характерные особенности, ствол, расходящиеся от него длинные и короткие ветки. </a:t>
                      </a:r>
                    </a:p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1.Д/и  «Угадай с какой ветки?»,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Цель: формировать представление детей о листьях, рассмотреть формы, окраску, воспитывать чувство прекрасного.</a:t>
                      </a:r>
                    </a:p>
                    <a:p>
                      <a:pPr lvl="1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2.«На что похож листок»,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Цель: Рассмотреть формы, строение и окраску.</a:t>
                      </a:r>
                    </a:p>
                    <a:p>
                      <a:pPr lvl="1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3.«Части дерева»,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Цель: способствовать развитию внимания, к строению дерева, образное мышление.</a:t>
                      </a:r>
                    </a:p>
                    <a:p>
                      <a:pPr lvl="1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4.«Подбери одинаковые по окраске»,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Цель: развивать умение сравнивать, и анализировать.</a:t>
                      </a:r>
                    </a:p>
                    <a:p>
                      <a:pPr lvl="1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5.«Подбери листочки по размеру»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Цель: развивать  умения сравнивать листья между собой, находить одинаковые по размеру.</a:t>
                      </a:r>
                    </a:p>
                    <a:p>
                      <a:pPr lvl="1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6.«Плоды деревьев»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Цель: дать детям представления, о том с какого дерева мы собираем плоды.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1.Наблюдение деревья осенью»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Цель: учить выделять характерные особенности внешнего вида, формировать интерес к деревьям.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2.«Деревья детского сада»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Цель: дать элементарные понятия, о том какие деревья растут на территории нашего детского сада.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3.Экспериментирование «Почему шуршат листья?».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4. «Садовые деревья»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5. Какие деревья позднее всех сбрасывают свою листву».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6.Соберем красивые букеты.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7.Наблюдение « Скоро зима»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Внесение тематических альбомов: "Осень", 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"Листья бывают разные".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Консультация «Учитесь видеть красоту осенних деревьев»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Развлечение «Осень зашагала быстрыми шагами»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«Выставка из плодов деревьев 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Папка-передвижка "Осень".»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552666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" y="0"/>
            <a:ext cx="9139939" cy="6858000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94269" y="222422"/>
          <a:ext cx="8237839" cy="6309360"/>
        </p:xfrm>
        <a:graphic>
          <a:graphicData uri="http://schemas.openxmlformats.org/drawingml/2006/table">
            <a:tbl>
              <a:tblPr/>
              <a:tblGrid>
                <a:gridCol w="1542842"/>
                <a:gridCol w="3347497"/>
                <a:gridCol w="1673750"/>
                <a:gridCol w="1673750"/>
              </a:tblGrid>
              <a:tr h="1169773"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Учить детей передавать в рисунке образ осеннего дерева.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Рисование 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«Ай да береза»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Цель: упражнять рисовать дерево ствол, тонкие ветки, подбирать точнее цвета красок для изображения.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Рисование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«Листопад»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Цель: учить изображать осень, упражнять в умении рисовать осеннюю листву. Закреплять передавать образное явление.</a:t>
                      </a:r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8. П/и  «К дереву беги».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Цель: Закреплять знания детей о названиях деревьях, и внешнем виде.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9.«Хоровод у березки»,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Заучивание «Ни листочка ни травинки», 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10.«Загадки о деревьях»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11.Чтение глав энциклопедий «Все о деревьях».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12.Экспериментирование  «Зачем дереву корень»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  13.Рассматривание коры деревьев, уточнить: кора для дерева – «одежда»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14.Заготовление семян, плодов, веточек, листьев для поделок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15.Трудовые поручения: сбор листьев для занятий по аппликации.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Цель: учить детей выбирать листья по определенному признаку(по цвету, размеру, форме), рассказывать о своих действиях.</a:t>
                      </a:r>
                    </a:p>
                    <a:p>
                      <a:pPr lvl="1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5526660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</TotalTime>
  <Words>1690</Words>
  <Application>Microsoft Office PowerPoint</Application>
  <PresentationFormat>Экран (4:3)</PresentationFormat>
  <Paragraphs>295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Михаил Горяйнов</dc:creator>
  <cp:lastModifiedBy>для всех</cp:lastModifiedBy>
  <cp:revision>32</cp:revision>
  <dcterms:created xsi:type="dcterms:W3CDTF">2013-11-19T05:52:05Z</dcterms:created>
  <dcterms:modified xsi:type="dcterms:W3CDTF">2016-12-22T18:31:14Z</dcterms:modified>
</cp:coreProperties>
</file>