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77" r:id="rId5"/>
    <p:sldId id="263" r:id="rId6"/>
    <p:sldId id="261" r:id="rId7"/>
    <p:sldId id="269" r:id="rId8"/>
    <p:sldId id="260" r:id="rId9"/>
    <p:sldId id="259" r:id="rId10"/>
    <p:sldId id="265" r:id="rId11"/>
    <p:sldId id="271" r:id="rId12"/>
    <p:sldId id="272" r:id="rId13"/>
    <p:sldId id="273" r:id="rId14"/>
    <p:sldId id="262" r:id="rId15"/>
    <p:sldId id="274" r:id="rId16"/>
    <p:sldId id="275" r:id="rId17"/>
    <p:sldId id="276" r:id="rId18"/>
  </p:sldIdLst>
  <p:sldSz cx="9906000" cy="6858000" type="A4"/>
  <p:notesSz cx="9144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125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024A1E1-4FB6-4D9A-B01B-3D74BE9084F1}" type="datetimeFigureOut">
              <a:rPr lang="ru-RU" smtClean="0"/>
              <a:t>10.04.2018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13017243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024A1E1-4FB6-4D9A-B01B-3D74BE9084F1}" type="datetimeFigureOut">
              <a:rPr lang="ru-RU" smtClean="0"/>
              <a:t>10.04.2018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22575832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024A1E1-4FB6-4D9A-B01B-3D74BE9084F1}" type="datetimeFigureOut">
              <a:rPr lang="ru-RU" smtClean="0"/>
              <a:t>10.04.2018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19715780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024A1E1-4FB6-4D9A-B01B-3D74BE9084F1}" type="datetimeFigureOut">
              <a:rPr lang="ru-RU" smtClean="0"/>
              <a:t>10.04.2018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37043841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024A1E1-4FB6-4D9A-B01B-3D74BE9084F1}" type="datetimeFigureOut">
              <a:rPr lang="ru-RU" smtClean="0"/>
              <a:t>10.04.2018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24280078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024A1E1-4FB6-4D9A-B01B-3D74BE9084F1}" type="datetimeFigureOut">
              <a:rPr lang="ru-RU" smtClean="0"/>
              <a:t>10.04.2018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29068151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2329" y="2505075"/>
            <a:ext cx="4190702"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14913" y="2505075"/>
            <a:ext cx="4211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024A1E1-4FB6-4D9A-B01B-3D74BE9084F1}" type="datetimeFigureOut">
              <a:rPr lang="ru-RU" smtClean="0"/>
              <a:t>10.04.2018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5206952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024A1E1-4FB6-4D9A-B01B-3D74BE9084F1}" type="datetimeFigureOut">
              <a:rPr lang="ru-RU" smtClean="0"/>
              <a:t>10.04.2018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22092345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4A1E1-4FB6-4D9A-B01B-3D74BE9084F1}" type="datetimeFigureOut">
              <a:rPr lang="ru-RU" smtClean="0"/>
              <a:t>10.04.2018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17753761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024A1E1-4FB6-4D9A-B01B-3D74BE9084F1}" type="datetimeFigureOut">
              <a:rPr lang="ru-RU" smtClean="0"/>
              <a:t>10.04.2018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11736795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024A1E1-4FB6-4D9A-B01B-3D74BE9084F1}" type="datetimeFigureOut">
              <a:rPr lang="ru-RU" smtClean="0"/>
              <a:t>10.04.2018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2DC4304-5F9C-44D3-A530-0264FDFE02EB}" type="slidenum">
              <a:rPr lang="ru-RU" smtClean="0"/>
              <a:t>‹#›</a:t>
            </a:fld>
            <a:endParaRPr lang="ru-RU"/>
          </a:p>
        </p:txBody>
      </p:sp>
    </p:spTree>
    <p:extLst>
      <p:ext uri="{BB962C8B-B14F-4D97-AF65-F5344CB8AC3E}">
        <p14:creationId xmlns:p14="http://schemas.microsoft.com/office/powerpoint/2010/main" val="5531650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4A1E1-4FB6-4D9A-B01B-3D74BE9084F1}" type="datetimeFigureOut">
              <a:rPr lang="ru-RU" smtClean="0"/>
              <a:t>10.04.2018</a:t>
            </a:fld>
            <a:endParaRPr lang="ru-RU"/>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C4304-5F9C-44D3-A530-0264FDFE02EB}" type="slidenum">
              <a:rPr lang="ru-RU" smtClean="0"/>
              <a:t>‹#›</a:t>
            </a:fld>
            <a:endParaRPr lang="ru-RU"/>
          </a:p>
        </p:txBody>
      </p:sp>
    </p:spTree>
    <p:extLst>
      <p:ext uri="{BB962C8B-B14F-4D97-AF65-F5344CB8AC3E}">
        <p14:creationId xmlns:p14="http://schemas.microsoft.com/office/powerpoint/2010/main" val="17834046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7" y="-2"/>
            <a:ext cx="9890223" cy="6858002"/>
          </a:xfrm>
          <a:prstGeom prst="rect">
            <a:avLst/>
          </a:prstGeom>
        </p:spPr>
      </p:pic>
      <p:sp>
        <p:nvSpPr>
          <p:cNvPr id="2" name="Заголовок 1"/>
          <p:cNvSpPr>
            <a:spLocks noGrp="1"/>
          </p:cNvSpPr>
          <p:nvPr>
            <p:ph type="ctrTitle"/>
          </p:nvPr>
        </p:nvSpPr>
        <p:spPr>
          <a:xfrm>
            <a:off x="937532" y="1459820"/>
            <a:ext cx="8030936" cy="1326923"/>
          </a:xfrm>
        </p:spPr>
        <p:txBody>
          <a:bodyPr>
            <a:normAutofit fontScale="90000"/>
          </a:bodyPr>
          <a:lstStyle/>
          <a:p>
            <a:pPr>
              <a:defRPr/>
            </a:pPr>
            <a:r>
              <a:rPr lang="ru-RU" b="1" dirty="0">
                <a:ln w="0"/>
                <a:effectLst>
                  <a:outerShdw blurRad="38100" dist="19050" dir="2700000" algn="tl" rotWithShape="0">
                    <a:schemeClr val="dk1">
                      <a:alpha val="40000"/>
                    </a:schemeClr>
                  </a:outerShdw>
                </a:effectLst>
                <a:latin typeface="Bookman Old Style" panose="02050604050505020204" pitchFamily="18" charset="0"/>
              </a:rPr>
              <a:t>Исследовательский проект </a:t>
            </a:r>
          </a:p>
        </p:txBody>
      </p:sp>
      <p:sp>
        <p:nvSpPr>
          <p:cNvPr id="3" name="Подзаголовок 2"/>
          <p:cNvSpPr>
            <a:spLocks noGrp="1"/>
          </p:cNvSpPr>
          <p:nvPr>
            <p:ph type="subTitle" idx="1"/>
          </p:nvPr>
        </p:nvSpPr>
        <p:spPr>
          <a:xfrm>
            <a:off x="1347107" y="3090295"/>
            <a:ext cx="7429500" cy="557665"/>
          </a:xfrm>
        </p:spPr>
        <p:txBody>
          <a:bodyPr/>
          <a:lstStyle/>
          <a:p>
            <a:r>
              <a:rPr lang="ru-RU" b="1" dirty="0" smtClean="0">
                <a:latin typeface="Bookman Old Style" panose="02050604050505020204" pitchFamily="18" charset="0"/>
              </a:rPr>
              <a:t>«Что мы знаем о танке?»</a:t>
            </a:r>
            <a:endParaRPr lang="ru-RU" sz="3600" b="1" dirty="0">
              <a:latin typeface="Bookman Old Style" panose="02050604050505020204" pitchFamily="18" charset="0"/>
            </a:endParaRPr>
          </a:p>
          <a:p>
            <a:endParaRPr lang="ru-RU" dirty="0"/>
          </a:p>
        </p:txBody>
      </p:sp>
      <p:pic>
        <p:nvPicPr>
          <p:cNvPr id="5" name="Picture 7" descr="C:\Users\Sony\Documents\Детский сад\23 февраля\000b1a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828" y="3758293"/>
            <a:ext cx="4422321" cy="23642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7829" y="5814757"/>
            <a:ext cx="2494594" cy="738664"/>
          </a:xfrm>
          <a:prstGeom prst="rect">
            <a:avLst/>
          </a:prstGeom>
          <a:noFill/>
        </p:spPr>
        <p:txBody>
          <a:bodyPr wrap="none" rtlCol="0">
            <a:spAutoFit/>
          </a:bodyPr>
          <a:lstStyle/>
          <a:p>
            <a:r>
              <a:rPr lang="ru-RU" sz="1400" dirty="0" smtClean="0">
                <a:latin typeface="Book Antiqua" panose="02040602050305030304" pitchFamily="18" charset="0"/>
              </a:rPr>
              <a:t>Группа «Акварельки»</a:t>
            </a:r>
          </a:p>
          <a:p>
            <a:r>
              <a:rPr lang="ru-RU" sz="1400" dirty="0" smtClean="0">
                <a:latin typeface="Book Antiqua" panose="02040602050305030304" pitchFamily="18" charset="0"/>
              </a:rPr>
              <a:t>Воспитатель: Дунаева И.А.</a:t>
            </a:r>
          </a:p>
          <a:p>
            <a:endParaRPr lang="ru-RU" sz="1400" dirty="0">
              <a:latin typeface="Book Antiqua" panose="02040602050305030304" pitchFamily="18" charset="0"/>
            </a:endParaRPr>
          </a:p>
        </p:txBody>
      </p:sp>
    </p:spTree>
    <p:extLst>
      <p:ext uri="{BB962C8B-B14F-4D97-AF65-F5344CB8AC3E}">
        <p14:creationId xmlns:p14="http://schemas.microsoft.com/office/powerpoint/2010/main" val="9789911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t="483" b="2098"/>
          <a:stretch/>
        </p:blipFill>
        <p:spPr>
          <a:xfrm>
            <a:off x="0" y="0"/>
            <a:ext cx="9906000" cy="6858000"/>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372" y="2215241"/>
            <a:ext cx="3824517" cy="2882704"/>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8429" y="2215241"/>
            <a:ext cx="3653550" cy="2882704"/>
          </a:xfrm>
          <a:prstGeom prst="rect">
            <a:avLst/>
          </a:prstGeom>
        </p:spPr>
      </p:pic>
      <p:pic>
        <p:nvPicPr>
          <p:cNvPr id="7" name="Maksim_-_Pro_tankisto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6491591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b="2420"/>
          <a:stretch/>
        </p:blipFill>
        <p:spPr>
          <a:xfrm>
            <a:off x="0" y="0"/>
            <a:ext cx="9906000"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514" y="2210115"/>
            <a:ext cx="3926113" cy="294458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0457" y="2210115"/>
            <a:ext cx="3926112" cy="2944585"/>
          </a:xfrm>
          <a:prstGeom prst="rect">
            <a:avLst/>
          </a:prstGeom>
        </p:spPr>
      </p:pic>
    </p:spTree>
    <p:extLst>
      <p:ext uri="{BB962C8B-B14F-4D97-AF65-F5344CB8AC3E}">
        <p14:creationId xmlns:p14="http://schemas.microsoft.com/office/powerpoint/2010/main" val="28782075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b="2099"/>
          <a:stretch/>
        </p:blipFill>
        <p:spPr>
          <a:xfrm>
            <a:off x="0" y="0"/>
            <a:ext cx="9906000" cy="6857999"/>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897" y="2208437"/>
            <a:ext cx="3969659" cy="2977244"/>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099" y="2208437"/>
            <a:ext cx="3728358" cy="2977244"/>
          </a:xfrm>
          <a:prstGeom prst="rect">
            <a:avLst/>
          </a:prstGeom>
        </p:spPr>
      </p:pic>
    </p:spTree>
    <p:extLst>
      <p:ext uri="{BB962C8B-B14F-4D97-AF65-F5344CB8AC3E}">
        <p14:creationId xmlns:p14="http://schemas.microsoft.com/office/powerpoint/2010/main" val="14550350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b="2260"/>
          <a:stretch/>
        </p:blipFill>
        <p:spPr>
          <a:xfrm>
            <a:off x="0" y="-25088"/>
            <a:ext cx="9906000" cy="6781799"/>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23810"/>
          <a:stretch/>
        </p:blipFill>
        <p:spPr>
          <a:xfrm>
            <a:off x="698378" y="2304545"/>
            <a:ext cx="2089370" cy="212253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2349" y="2304545"/>
            <a:ext cx="1728409" cy="2304545"/>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8010" y="2613497"/>
            <a:ext cx="1876231" cy="250164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6992" y="2613497"/>
            <a:ext cx="1801193" cy="2401590"/>
          </a:xfrm>
          <a:prstGeom prst="rect">
            <a:avLst/>
          </a:prstGeom>
        </p:spPr>
      </p:pic>
    </p:spTree>
    <p:extLst>
      <p:ext uri="{BB962C8B-B14F-4D97-AF65-F5344CB8AC3E}">
        <p14:creationId xmlns:p14="http://schemas.microsoft.com/office/powerpoint/2010/main" val="4436012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b="2260"/>
          <a:stretch/>
        </p:blipFill>
        <p:spPr>
          <a:xfrm>
            <a:off x="0" y="0"/>
            <a:ext cx="9906000" cy="6857999"/>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371" y="2228850"/>
            <a:ext cx="3695700" cy="2887436"/>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1342" y="2159453"/>
            <a:ext cx="3788229" cy="3054803"/>
          </a:xfrm>
          <a:prstGeom prst="rect">
            <a:avLst/>
          </a:prstGeom>
        </p:spPr>
      </p:pic>
    </p:spTree>
    <p:extLst>
      <p:ext uri="{BB962C8B-B14F-4D97-AF65-F5344CB8AC3E}">
        <p14:creationId xmlns:p14="http://schemas.microsoft.com/office/powerpoint/2010/main" val="10573624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b="2260"/>
          <a:stretch/>
        </p:blipFill>
        <p:spPr>
          <a:xfrm>
            <a:off x="0" y="0"/>
            <a:ext cx="9906000" cy="6857999"/>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257" y="2147205"/>
            <a:ext cx="3799114" cy="305616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771" y="2147206"/>
            <a:ext cx="3799114" cy="3056164"/>
          </a:xfrm>
          <a:prstGeom prst="rect">
            <a:avLst/>
          </a:prstGeom>
        </p:spPr>
      </p:pic>
    </p:spTree>
    <p:extLst>
      <p:ext uri="{BB962C8B-B14F-4D97-AF65-F5344CB8AC3E}">
        <p14:creationId xmlns:p14="http://schemas.microsoft.com/office/powerpoint/2010/main" val="282685921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b="2582"/>
          <a:stretch/>
        </p:blipFill>
        <p:spPr>
          <a:xfrm>
            <a:off x="0" y="0"/>
            <a:ext cx="9906000"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140" y="2276712"/>
            <a:ext cx="2167381" cy="2889842"/>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606" y="2261665"/>
            <a:ext cx="2189952" cy="2919936"/>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9719" y="2261665"/>
            <a:ext cx="2149130" cy="2865506"/>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5871" y="2261665"/>
            <a:ext cx="2149130" cy="2865506"/>
          </a:xfrm>
          <a:prstGeom prst="rect">
            <a:avLst/>
          </a:prstGeom>
        </p:spPr>
      </p:pic>
    </p:spTree>
    <p:extLst>
      <p:ext uri="{BB962C8B-B14F-4D97-AF65-F5344CB8AC3E}">
        <p14:creationId xmlns:p14="http://schemas.microsoft.com/office/powerpoint/2010/main" val="37924903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65976" cy="6857999"/>
          </a:xfrm>
          <a:prstGeom prst="rect">
            <a:avLst/>
          </a:prstGeom>
        </p:spPr>
      </p:pic>
      <p:pic>
        <p:nvPicPr>
          <p:cNvPr id="3" name="Picture 3" descr="C:\Users\a0518\Desktop\519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24" y="405283"/>
            <a:ext cx="9071147" cy="6047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5230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88" y="0"/>
            <a:ext cx="10065976" cy="6857999"/>
          </a:xfrm>
          <a:prstGeom prst="rect">
            <a:avLst/>
          </a:prstGeom>
        </p:spPr>
      </p:pic>
      <p:sp>
        <p:nvSpPr>
          <p:cNvPr id="2" name="Прямоугольник 1"/>
          <p:cNvSpPr/>
          <p:nvPr/>
        </p:nvSpPr>
        <p:spPr>
          <a:xfrm>
            <a:off x="261257" y="373359"/>
            <a:ext cx="9329057" cy="5909310"/>
          </a:xfrm>
          <a:prstGeom prst="rect">
            <a:avLst/>
          </a:prstGeom>
        </p:spPr>
        <p:txBody>
          <a:bodyPr wrap="square">
            <a:spAutoFit/>
          </a:bodyPr>
          <a:lstStyle/>
          <a:p>
            <a:pPr algn="just"/>
            <a:r>
              <a:rPr lang="ru-RU" sz="1100" dirty="0" smtClean="0">
                <a:latin typeface="Times New Roman" panose="02020603050405020304" pitchFamily="18" charset="0"/>
                <a:ea typeface="Calibri" panose="020F0502020204030204" pitchFamily="34" charset="0"/>
                <a:cs typeface="Times New Roman" panose="02020603050405020304" pitchFamily="18" charset="0"/>
              </a:rPr>
              <a:t>	Любой ребенок – это исследователь, а интересующий его вопрос – поле для исследовательской деятельности, творческих начинаний и проектов. В преддверии Дня защитника Отечества данный проект будет наиболее интересным для детей старшего дошкольного возраста и позволит наиболее комплексно развить творческие способности детей. </a:t>
            </a:r>
            <a:endParaRPr lang="ru-RU" sz="1100" dirty="0" smtClean="0">
              <a:ea typeface="Calibri" panose="020F0502020204030204" pitchFamily="34" charset="0"/>
            </a:endParaRPr>
          </a:p>
          <a:p>
            <a:pPr algn="just"/>
            <a:r>
              <a:rPr lang="ru-RU" sz="1100" dirty="0" smtClean="0">
                <a:latin typeface="Times New Roman" panose="02020603050405020304" pitchFamily="18" charset="0"/>
                <a:cs typeface="Times New Roman" panose="02020603050405020304" pitchFamily="18" charset="0"/>
              </a:rPr>
              <a:t>	В период старшего дошкольного возраста ребенок очень активен, любознателен и ищет все новые и новые знания во всех областях своей жизнедеятельности. Любая новая информация воспринимается детьми как вызов к новым открытиям, свершениям. </a:t>
            </a:r>
          </a:p>
          <a:p>
            <a:pPr algn="just"/>
            <a:r>
              <a:rPr lang="ru-RU" sz="1100" dirty="0" smtClean="0">
                <a:latin typeface="Times New Roman" panose="02020603050405020304" pitchFamily="18" charset="0"/>
                <a:cs typeface="Times New Roman" panose="02020603050405020304" pitchFamily="18" charset="0"/>
              </a:rPr>
              <a:t>	Все чаще в средствах массовой информации мы слышим о повышении престижа профессии военного, о воинском долге, много программ посвящены боевой технике, ее характеристикам и функциям.</a:t>
            </a:r>
          </a:p>
          <a:p>
            <a:pPr algn="just"/>
            <a:r>
              <a:rPr lang="ru-RU" sz="11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a:t>
            </a:r>
            <a:r>
              <a:rPr lang="ru-RU" sz="11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связи с этим было принято решение, пригласить родителей для совместного обсуждения данного проекта. Родители приняли коллективное решение уделить внимание танкам и танковым войскам. Родителям было предложено выбрать варианты и способ исследования, чтобы изучить данный вопрос.</a:t>
            </a:r>
            <a:endParaRPr lang="ru-RU" sz="11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100" dirty="0" smtClean="0">
                <a:latin typeface="Times New Roman" panose="02020603050405020304" pitchFamily="18" charset="0"/>
                <a:ea typeface="Calibri" panose="020F0502020204030204" pitchFamily="34" charset="0"/>
                <a:cs typeface="Times New Roman" panose="02020603050405020304" pitchFamily="18" charset="0"/>
              </a:rPr>
              <a:t>	Актуальность исследовательской работы среди детей группы обусловлена не только интересом к внешней составляющей вопроса, а именно: к констатации общепринятого определения «танк», но и к изучению внутренней составляющей – свойств и функций боевой машины, истории создания, модификациям и т.д. Ребенок стремиться узнать о проблемном для него вопросе не только формально, но изучить вопрос более детально, а в конечном итоге еще и почувствовать себя конструкторами-экспериментаторами, сделав макет боевой машины. </a:t>
            </a:r>
          </a:p>
          <a:p>
            <a:pPr algn="just"/>
            <a:r>
              <a:rPr lang="ru-RU" sz="11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Тип работы: </a:t>
            </a:r>
            <a:r>
              <a:rPr lang="ru-RU" sz="11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исследовательская</a:t>
            </a:r>
          </a:p>
          <a:p>
            <a:pPr algn="just"/>
            <a:r>
              <a:rPr lang="ru-RU" sz="11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Сроки проведения: </a:t>
            </a:r>
            <a:r>
              <a:rPr lang="ru-RU" sz="11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неделя</a:t>
            </a:r>
            <a:endParaRPr lang="ru-RU" sz="11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100" b="1" dirty="0" smtClean="0">
                <a:latin typeface="Times New Roman" panose="02020603050405020304" pitchFamily="18" charset="0"/>
                <a:ea typeface="Calibri" panose="020F0502020204030204" pitchFamily="34" charset="0"/>
                <a:cs typeface="Times New Roman" panose="02020603050405020304" pitchFamily="18" charset="0"/>
              </a:rPr>
              <a:t>Участники исследовательской работы:</a:t>
            </a:r>
            <a:r>
              <a:rPr lang="ru-RU" sz="1100" dirty="0" smtClean="0">
                <a:latin typeface="Times New Roman" panose="02020603050405020304" pitchFamily="18" charset="0"/>
                <a:ea typeface="Calibri" panose="020F0502020204030204" pitchFamily="34" charset="0"/>
                <a:cs typeface="Times New Roman" panose="02020603050405020304" pitchFamily="18" charset="0"/>
              </a:rPr>
              <a:t> воспитанники группы,  родители и иные участники.</a:t>
            </a:r>
          </a:p>
          <a:p>
            <a:pPr algn="just"/>
            <a:r>
              <a:rPr lang="ru-RU" sz="1100" b="1" dirty="0" smtClean="0">
                <a:latin typeface="Times New Roman" panose="02020603050405020304" pitchFamily="18" charset="0"/>
                <a:ea typeface="Calibri" panose="020F0502020204030204" pitchFamily="34" charset="0"/>
                <a:cs typeface="Times New Roman" panose="02020603050405020304" pitchFamily="18" charset="0"/>
              </a:rPr>
              <a:t>Ответственные лица: </a:t>
            </a:r>
            <a:r>
              <a:rPr lang="ru-RU" sz="1100" dirty="0" smtClean="0">
                <a:latin typeface="Times New Roman" panose="02020603050405020304" pitchFamily="18" charset="0"/>
                <a:ea typeface="Calibri" panose="020F0502020204030204" pitchFamily="34" charset="0"/>
                <a:cs typeface="Times New Roman" panose="02020603050405020304" pitchFamily="18" charset="0"/>
              </a:rPr>
              <a:t>воспитатель, младший воспитатель.</a:t>
            </a:r>
          </a:p>
          <a:p>
            <a:pPr algn="just"/>
            <a:r>
              <a:rPr lang="ru-RU" sz="1100" b="1" dirty="0" smtClean="0">
                <a:latin typeface="Times New Roman" panose="02020603050405020304" pitchFamily="18" charset="0"/>
                <a:ea typeface="Calibri" panose="020F0502020204030204" pitchFamily="34" charset="0"/>
                <a:cs typeface="Times New Roman" panose="02020603050405020304" pitchFamily="18" charset="0"/>
              </a:rPr>
              <a:t>Цель </a:t>
            </a:r>
            <a:r>
              <a:rPr lang="ru-RU" sz="1100" dirty="0" smtClean="0">
                <a:latin typeface="Times New Roman" panose="02020603050405020304" pitchFamily="18" charset="0"/>
                <a:ea typeface="Calibri" panose="020F0502020204030204" pitchFamily="34" charset="0"/>
                <a:cs typeface="Times New Roman" panose="02020603050405020304" pitchFamily="18" charset="0"/>
              </a:rPr>
              <a:t>– развитие интеллектуально-творческого потенциала личности ребенка дошкольного возраста путем совершенствования навыков исследовательского поведения и развития исследовательских способностей на примере изучения составных частей боевой машины «Танк» и его конструирования.</a:t>
            </a:r>
          </a:p>
          <a:p>
            <a:r>
              <a:rPr lang="ru-RU" sz="1100" b="1" dirty="0" smtClean="0">
                <a:latin typeface="Times New Roman" panose="02020603050405020304" pitchFamily="18" charset="0"/>
                <a:ea typeface="Calibri" panose="020F0502020204030204" pitchFamily="34" charset="0"/>
                <a:cs typeface="Times New Roman" panose="02020603050405020304" pitchFamily="18" charset="0"/>
              </a:rPr>
              <a:t>Задачи: </a:t>
            </a:r>
          </a:p>
          <a:p>
            <a:pPr>
              <a:buFont typeface="Arial" panose="020B0604020202020204" pitchFamily="34" charset="0"/>
              <a:buChar char="•"/>
            </a:pPr>
            <a:r>
              <a:rPr lang="ru-RU" sz="1100" dirty="0" smtClean="0">
                <a:latin typeface="Times New Roman" panose="02020603050405020304" pitchFamily="18" charset="0"/>
                <a:ea typeface="Calibri" panose="020F0502020204030204" pitchFamily="34" charset="0"/>
                <a:cs typeface="Times New Roman" panose="02020603050405020304" pitchFamily="18" charset="0"/>
              </a:rPr>
              <a:t>развитие познавательного интереса, самостоятельности в осмыслении событий, явлений, процессов;</a:t>
            </a:r>
          </a:p>
          <a:p>
            <a:pPr>
              <a:buFont typeface="Arial" panose="020B0604020202020204" pitchFamily="34" charset="0"/>
              <a:buChar char="•"/>
            </a:pPr>
            <a:r>
              <a:rPr lang="ru-RU" sz="1100" dirty="0" smtClean="0">
                <a:latin typeface="Times New Roman" panose="02020603050405020304" pitchFamily="18" charset="0"/>
                <a:ea typeface="Calibri" panose="020F0502020204030204" pitchFamily="34" charset="0"/>
                <a:cs typeface="Times New Roman" panose="02020603050405020304" pitchFamily="18" charset="0"/>
              </a:rPr>
              <a:t>формирование в сознании ребенка целостной картины последовательных действий по сбору, обработке и систематизации материала в отношении изучаемого вопроса;</a:t>
            </a:r>
          </a:p>
          <a:p>
            <a:pPr>
              <a:buFont typeface="Arial" panose="020B0604020202020204" pitchFamily="34" charset="0"/>
              <a:buChar char="•"/>
            </a:pPr>
            <a:r>
              <a:rPr lang="ru-RU" sz="1100" dirty="0" smtClean="0">
                <a:latin typeface="Times New Roman" panose="02020603050405020304" pitchFamily="18" charset="0"/>
                <a:ea typeface="Calibri" panose="020F0502020204030204" pitchFamily="34" charset="0"/>
                <a:cs typeface="Times New Roman" panose="02020603050405020304" pitchFamily="18" charset="0"/>
              </a:rPr>
              <a:t>развитие интереса детей к ручному труду, самостоятельному выбору вариантов и способов исследования, источников получения информации, материалов;</a:t>
            </a:r>
          </a:p>
          <a:p>
            <a:pPr>
              <a:buFont typeface="Arial" panose="020B0604020202020204" pitchFamily="34" charset="0"/>
              <a:buChar char="•"/>
            </a:pPr>
            <a:r>
              <a:rPr lang="ru-RU" sz="1100" dirty="0" smtClean="0">
                <a:latin typeface="Times New Roman" panose="02020603050405020304" pitchFamily="18" charset="0"/>
                <a:ea typeface="Calibri" panose="020F0502020204030204" pitchFamily="34" charset="0"/>
                <a:cs typeface="Times New Roman" panose="02020603050405020304" pitchFamily="18" charset="0"/>
              </a:rPr>
              <a:t>расширить представление детей о боевой технике, профессиях, связанных с боевым делом и боевыми машинами.</a:t>
            </a:r>
          </a:p>
          <a:p>
            <a:pPr algn="just"/>
            <a:r>
              <a:rPr lang="ru-RU" sz="1100" b="1" dirty="0" smtClean="0">
                <a:latin typeface="Times New Roman" panose="02020603050405020304" pitchFamily="18" charset="0"/>
                <a:ea typeface="Calibri" panose="020F0502020204030204" pitchFamily="34" charset="0"/>
                <a:cs typeface="Times New Roman" panose="02020603050405020304" pitchFamily="18" charset="0"/>
              </a:rPr>
              <a:t>Объектом исследовательской работы </a:t>
            </a:r>
            <a:r>
              <a:rPr lang="ru-RU" sz="1100" dirty="0" smtClean="0">
                <a:latin typeface="Times New Roman" panose="02020603050405020304" pitchFamily="18" charset="0"/>
                <a:ea typeface="Calibri" panose="020F0502020204030204" pitchFamily="34" charset="0"/>
                <a:cs typeface="Times New Roman" panose="02020603050405020304" pitchFamily="18" charset="0"/>
              </a:rPr>
              <a:t>является система представлений о боевой технике, внутреннем устройстве боевой машины «Танк», формирование представлений о деятельности людей, связанных с данной боевой машиной. </a:t>
            </a:r>
          </a:p>
          <a:p>
            <a:pPr algn="just"/>
            <a:r>
              <a:rPr lang="ru-RU" sz="1100" dirty="0" smtClean="0">
                <a:latin typeface="Times New Roman" panose="02020603050405020304" pitchFamily="18" charset="0"/>
                <a:ea typeface="Calibri" panose="020F0502020204030204" pitchFamily="34" charset="0"/>
                <a:cs typeface="Times New Roman" panose="02020603050405020304" pitchFamily="18" charset="0"/>
              </a:rPr>
              <a:t>Предмет исследовательской деятельности – структурные составляющие боевой машины, его основные характеристики.</a:t>
            </a:r>
          </a:p>
          <a:p>
            <a:pPr algn="just"/>
            <a:endParaRPr lang="ru-RU" sz="11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800"/>
              </a:lnSpc>
            </a:pPr>
            <a:endParaRPr lang="ru-RU"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63097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65976" cy="6857999"/>
          </a:xfrm>
          <a:prstGeom prst="rect">
            <a:avLst/>
          </a:prstGeom>
        </p:spPr>
      </p:pic>
      <p:sp>
        <p:nvSpPr>
          <p:cNvPr id="3" name="Прямоугольник 2"/>
          <p:cNvSpPr/>
          <p:nvPr/>
        </p:nvSpPr>
        <p:spPr>
          <a:xfrm>
            <a:off x="384788" y="289794"/>
            <a:ext cx="9296399" cy="5609228"/>
          </a:xfrm>
          <a:prstGeom prst="rect">
            <a:avLst/>
          </a:prstGeom>
        </p:spPr>
        <p:txBody>
          <a:bodyPr wrap="square">
            <a:spAutoFit/>
          </a:bodyPr>
          <a:lstStyle/>
          <a:p>
            <a:pPr algn="just"/>
            <a:r>
              <a:rPr lang="ru-RU" sz="1100" dirty="0" smtClean="0">
                <a:latin typeface="Times New Roman" panose="02020603050405020304" pitchFamily="18" charset="0"/>
                <a:cs typeface="Times New Roman" panose="02020603050405020304" pitchFamily="18" charset="0"/>
              </a:rPr>
              <a:t>	</a:t>
            </a:r>
            <a:r>
              <a:rPr lang="ru-RU" sz="1050" dirty="0" smtClean="0">
                <a:latin typeface="Times New Roman" panose="02020603050405020304" pitchFamily="18" charset="0"/>
                <a:cs typeface="Times New Roman" panose="02020603050405020304" pitchFamily="18" charset="0"/>
              </a:rPr>
              <a:t>В группе </a:t>
            </a:r>
            <a:r>
              <a:rPr lang="ru-RU" sz="1050" dirty="0">
                <a:latin typeface="Times New Roman" panose="02020603050405020304" pitchFamily="18" charset="0"/>
                <a:cs typeface="Times New Roman" panose="02020603050405020304" pitchFamily="18" charset="0"/>
              </a:rPr>
              <a:t>«Акварельки» прошел исследовательский проект по патриотическому воспитанию </a:t>
            </a:r>
            <a:r>
              <a:rPr lang="ru-RU" sz="1050" b="1" dirty="0">
                <a:latin typeface="Times New Roman" panose="02020603050405020304" pitchFamily="18" charset="0"/>
                <a:cs typeface="Times New Roman" panose="02020603050405020304" pitchFamily="18" charset="0"/>
              </a:rPr>
              <a:t>«Что мы знаем о танке</a:t>
            </a:r>
            <a:r>
              <a:rPr lang="ru-RU" sz="1050" b="1" dirty="0" smtClean="0">
                <a:latin typeface="Times New Roman" panose="02020603050405020304" pitchFamily="18" charset="0"/>
                <a:cs typeface="Times New Roman" panose="02020603050405020304" pitchFamily="18" charset="0"/>
              </a:rPr>
              <a:t>?»</a:t>
            </a:r>
            <a:r>
              <a:rPr lang="ru-RU" sz="105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05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Для  </a:t>
            </a:r>
            <a:r>
              <a:rPr lang="ru-RU" sz="105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детей была проведена образовательная деятельность, которая была посвящена знакомству детей с темой войны. Дети приобщались к истории военных событий в России, исследовали историческую составляющую, узнавали практические стороны применения «оружия войны», боевые характеристики танка, его предназначение.</a:t>
            </a:r>
            <a:endParaRPr lang="ru-RU" sz="10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05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Однако мало просто говорить о такой машине, каждому юному исследователю любопытно увидеть своими глазами. И тогда я  не только рассказала об истории его появления, </a:t>
            </a:r>
            <a:r>
              <a:rPr lang="ru-RU" sz="105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но и представила вниманию детей </a:t>
            </a:r>
            <a:r>
              <a:rPr lang="ru-RU" sz="105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фильм о том как на Урале в городе Екатеринбурге на Уралмашзаводе выпускали настоящие танки. Где и сейчас стоит макет модели танка</a:t>
            </a:r>
            <a:r>
              <a:rPr lang="ru-RU" sz="10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105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прошлом времени</a:t>
            </a:r>
            <a:r>
              <a:rPr lang="ru-RU" sz="105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r>
              <a:rPr lang="ru-RU" sz="1050" dirty="0" smtClean="0">
                <a:latin typeface="Times New Roman" panose="02020603050405020304" pitchFamily="18" charset="0"/>
                <a:cs typeface="Times New Roman" panose="02020603050405020304" pitchFamily="18" charset="0"/>
              </a:rPr>
              <a:t>	Во время изучения устройства боевой машины, дети узнавали не только о ней, но и о том, какие профессии связаны с ее изготовлением и обслуживанием. </a:t>
            </a:r>
            <a:r>
              <a:rPr lang="ru-RU" sz="1050" dirty="0">
                <a:latin typeface="Times New Roman" panose="02020603050405020304" pitchFamily="18" charset="0"/>
                <a:cs typeface="Times New Roman" panose="02020603050405020304" pitchFamily="18" charset="0"/>
              </a:rPr>
              <a:t>П</a:t>
            </a:r>
            <a:r>
              <a:rPr lang="ru-RU" sz="1050" dirty="0" smtClean="0">
                <a:latin typeface="Times New Roman" panose="02020603050405020304" pitchFamily="18" charset="0"/>
                <a:cs typeface="Times New Roman" panose="02020603050405020304" pitchFamily="18" charset="0"/>
              </a:rPr>
              <a:t>рофессия </a:t>
            </a:r>
            <a:r>
              <a:rPr lang="ru-RU" sz="1050" dirty="0">
                <a:latin typeface="Times New Roman" panose="02020603050405020304" pitchFamily="18" charset="0"/>
                <a:cs typeface="Times New Roman" panose="02020603050405020304" pitchFamily="18" charset="0"/>
              </a:rPr>
              <a:t>военного, очень </a:t>
            </a:r>
            <a:r>
              <a:rPr lang="ru-RU" sz="1050" dirty="0" smtClean="0">
                <a:latin typeface="Times New Roman" panose="02020603050405020304" pitchFamily="18" charset="0"/>
                <a:cs typeface="Times New Roman" panose="02020603050405020304" pitchFamily="18" charset="0"/>
              </a:rPr>
              <a:t>важна как и другая профессия, </a:t>
            </a:r>
            <a:r>
              <a:rPr lang="ru-RU" sz="1050" dirty="0">
                <a:latin typeface="Times New Roman" panose="02020603050405020304" pitchFamily="18" charset="0"/>
                <a:cs typeface="Times New Roman" panose="02020603050405020304" pitchFamily="18" charset="0"/>
              </a:rPr>
              <a:t>потому что они защищают нашу Родину, обеспечивают мир и спокойствие населения страны.  </a:t>
            </a:r>
            <a:r>
              <a:rPr lang="ru-RU" sz="1050" dirty="0" smtClean="0">
                <a:latin typeface="Times New Roman" panose="02020603050405020304" pitchFamily="18" charset="0"/>
                <a:cs typeface="Times New Roman" panose="02020603050405020304" pitchFamily="18" charset="0"/>
              </a:rPr>
              <a:t>Танкисты </a:t>
            </a:r>
            <a:r>
              <a:rPr lang="ru-RU" sz="1050" dirty="0">
                <a:latin typeface="Times New Roman" panose="02020603050405020304" pitchFamily="18" charset="0"/>
                <a:cs typeface="Times New Roman" panose="02020603050405020304" pitchFamily="18" charset="0"/>
              </a:rPr>
              <a:t>– это люди сложной профессии, потому что им приходится работать в военных условиях, а это определенные трудности и неудобства, это работа со сложными механизмами, погодными условиями, тактическими и стратегическими задачами, поставленными руководством. Но без них никак нельзя, потому что они знают как они нужны простым гражданам, они с честью несут свои воинские обязанности и выполняют воинский долг</a:t>
            </a:r>
            <a:r>
              <a:rPr lang="ru-RU" sz="1050" dirty="0" smtClean="0">
                <a:latin typeface="Times New Roman" panose="02020603050405020304" pitchFamily="18" charset="0"/>
                <a:cs typeface="Times New Roman" panose="02020603050405020304" pitchFamily="18" charset="0"/>
              </a:rPr>
              <a:t>. </a:t>
            </a:r>
          </a:p>
          <a:p>
            <a:pPr algn="just"/>
            <a:r>
              <a:rPr lang="ru-RU" sz="1050" dirty="0" smtClean="0">
                <a:latin typeface="Times New Roman" panose="02020603050405020304" pitchFamily="18" charset="0"/>
                <a:cs typeface="Times New Roman" panose="02020603050405020304" pitchFamily="18" charset="0"/>
              </a:rPr>
              <a:t>	</a:t>
            </a:r>
            <a:r>
              <a:rPr lang="ru-RU" sz="1050" dirty="0" smtClean="0">
                <a:latin typeface="Times New Roman" panose="02020603050405020304" pitchFamily="18" charset="0"/>
                <a:cs typeface="Times New Roman" panose="02020603050405020304" pitchFamily="18" charset="0"/>
              </a:rPr>
              <a:t>Несомненно, дети показали  себя и в творческой деятельности, представили рисунки «Танкиста в танке».</a:t>
            </a:r>
          </a:p>
          <a:p>
            <a:pPr algn="just"/>
            <a:r>
              <a:rPr lang="ru-RU" sz="105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С Почемучкой дети открыли «Секреты кухни», где было предложено приготовить завтрак танкиста. Дети подошли к этому делу с большой ответственностью и сделали бутерброды в форме танка.</a:t>
            </a:r>
          </a:p>
          <a:p>
            <a:pPr algn="just"/>
            <a:r>
              <a:rPr lang="ru-RU" sz="105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Таким образом, дети последовательно «погружались» в познавательный процесс, формировался интерес к разного рода ситуациям внутри заданной тематики.</a:t>
            </a:r>
            <a:endParaRPr lang="ru-RU" sz="10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050" dirty="0" smtClean="0">
                <a:solidFill>
                  <a:srgbClr val="000000"/>
                </a:solidFill>
                <a:latin typeface="Times New Roman" panose="02020603050405020304" pitchFamily="18" charset="0"/>
                <a:cs typeface="Times New Roman" panose="02020603050405020304" pitchFamily="18" charset="0"/>
              </a:rPr>
              <a:t>	Неотъемлемую частью проекта были активными участниками и родители. Каждая семья подбирала необходимую информацию, в которой они могли найти ответы на заданные детьми вопросами. Это – позволило не столько привлечь к участию в исследовательской деятельности, а сколько наладить процесс взаимопонимания между родителем и ребенком, сблизить их. И поверьте, у них это получилось. </a:t>
            </a:r>
          </a:p>
          <a:p>
            <a:pPr algn="just"/>
            <a:r>
              <a:rPr lang="ru-RU" sz="1050" dirty="0">
                <a:solidFill>
                  <a:srgbClr val="000000"/>
                </a:solidFill>
                <a:latin typeface="Times New Roman" panose="02020603050405020304" pitchFamily="18" charset="0"/>
                <a:cs typeface="Times New Roman" panose="02020603050405020304" pitchFamily="18" charset="0"/>
              </a:rPr>
              <a:t>	В</a:t>
            </a:r>
            <a:r>
              <a:rPr lang="ru-RU" sz="1050" dirty="0" smtClean="0">
                <a:solidFill>
                  <a:srgbClr val="000000"/>
                </a:solidFill>
                <a:latin typeface="Times New Roman" panose="02020603050405020304" pitchFamily="18" charset="0"/>
                <a:cs typeface="Times New Roman" panose="02020603050405020304" pitchFamily="18" charset="0"/>
              </a:rPr>
              <a:t> группе открылся мини-музей «Танки» и представлены альбомы разного направления по данной теме. . </a:t>
            </a:r>
          </a:p>
          <a:p>
            <a:pPr algn="just"/>
            <a:r>
              <a:rPr lang="ru-RU" sz="1050" dirty="0">
                <a:solidFill>
                  <a:srgbClr val="000000"/>
                </a:solidFill>
                <a:latin typeface="Times New Roman" panose="02020603050405020304" pitchFamily="18" charset="0"/>
                <a:cs typeface="Times New Roman" panose="02020603050405020304" pitchFamily="18" charset="0"/>
              </a:rPr>
              <a:t>	</a:t>
            </a:r>
            <a:r>
              <a:rPr lang="ru-RU" sz="1050" dirty="0" smtClean="0">
                <a:solidFill>
                  <a:srgbClr val="000000"/>
                </a:solidFill>
                <a:latin typeface="Times New Roman" panose="02020603050405020304" pitchFamily="18" charset="0"/>
                <a:cs typeface="Times New Roman" panose="02020603050405020304" pitchFamily="18" charset="0"/>
              </a:rPr>
              <a:t>Семья </a:t>
            </a:r>
            <a:r>
              <a:rPr lang="ru-RU" sz="1050" dirty="0" err="1" smtClean="0">
                <a:solidFill>
                  <a:srgbClr val="000000"/>
                </a:solidFill>
                <a:latin typeface="Times New Roman" panose="02020603050405020304" pitchFamily="18" charset="0"/>
                <a:cs typeface="Times New Roman" panose="02020603050405020304" pitchFamily="18" charset="0"/>
              </a:rPr>
              <a:t>Минниахметовых</a:t>
            </a:r>
            <a:r>
              <a:rPr lang="ru-RU" sz="1050" dirty="0" smtClean="0">
                <a:solidFill>
                  <a:srgbClr val="000000"/>
                </a:solidFill>
                <a:latin typeface="Times New Roman" panose="02020603050405020304" pitchFamily="18" charset="0"/>
                <a:cs typeface="Times New Roman" panose="02020603050405020304" pitchFamily="18" charset="0"/>
              </a:rPr>
              <a:t>  сделали подборку «Современные танки», семья Друговых «Танки в давние времена», где Арсений показал ребятам какие, первые были танки и чем они отличались от современных танков. А Миша Якимов вместе с мамой создали альбом «Танки разных стран».</a:t>
            </a:r>
            <a:r>
              <a:rPr lang="ru-RU" sz="1050" dirty="0">
                <a:solidFill>
                  <a:srgbClr val="000000"/>
                </a:solidFill>
                <a:latin typeface="Times New Roman" panose="02020603050405020304" pitchFamily="18" charset="0"/>
                <a:cs typeface="Times New Roman" panose="02020603050405020304" pitchFamily="18" charset="0"/>
              </a:rPr>
              <a:t> </a:t>
            </a:r>
            <a:r>
              <a:rPr lang="ru-RU" sz="105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Слава Воронин всей семьей сделали альбом с загадками про танк и танкистов. Слава Никифоров и Никита Шульгин совместно с родителями определили круг произведений о боевой технике, нашли рассказы про танк, после чего представили в мини-библиотеку для ознакомительного чтения сверстникам.</a:t>
            </a:r>
            <a:r>
              <a:rPr lang="ru-RU" sz="10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1050" dirty="0" smtClean="0">
                <a:latin typeface="Times New Roman" panose="02020603050405020304" pitchFamily="18" charset="0"/>
                <a:cs typeface="Times New Roman" panose="02020603050405020304" pitchFamily="18" charset="0"/>
              </a:rPr>
              <a:t>Элен и Кирилл предложили детям  альбомы с раскрасками «Военной техники». Остап Юрченко предложили вниманию детей  диск с песнями «Про танк и танковые войска». Дети смотрели не отрывая глаз, это было непередаваемое ощущение. Гриша Винокуров показал сверстникам куклу-танкиста, которую сшила мама и рассказал какую форму носили военные. Теперь каждый из ребят знает, что отличительный цвет в военной форме у танкистов-черный.</a:t>
            </a:r>
          </a:p>
          <a:p>
            <a:pPr algn="just"/>
            <a:r>
              <a:rPr lang="ru-RU" sz="1050" dirty="0" smtClean="0">
                <a:latin typeface="Times New Roman" panose="02020603050405020304" pitchFamily="18" charset="0"/>
                <a:cs typeface="Times New Roman" panose="02020603050405020304" pitchFamily="18" charset="0"/>
              </a:rPr>
              <a:t>	Кроме этого, мальчики совместно с родителями изготовили танк и создали мини-музей. Каждый из участников показал экспозиции военной техники, используя различный бросовый материал ( </a:t>
            </a:r>
            <a:r>
              <a:rPr lang="ru-RU" sz="1050" dirty="0" err="1" smtClean="0">
                <a:latin typeface="Times New Roman" panose="02020603050405020304" pitchFamily="18" charset="0"/>
                <a:cs typeface="Times New Roman" panose="02020603050405020304" pitchFamily="18" charset="0"/>
              </a:rPr>
              <a:t>лего</a:t>
            </a:r>
            <a:r>
              <a:rPr lang="ru-RU" sz="1050" dirty="0" smtClean="0">
                <a:latin typeface="Times New Roman" panose="02020603050405020304" pitchFamily="18" charset="0"/>
                <a:cs typeface="Times New Roman" panose="02020603050405020304" pitchFamily="18" charset="0"/>
              </a:rPr>
              <a:t>-конструирование,  бумаги, дерева, губок и </a:t>
            </a:r>
            <a:r>
              <a:rPr lang="ru-RU" sz="1050" dirty="0" err="1" smtClean="0">
                <a:latin typeface="Times New Roman" panose="02020603050405020304" pitchFamily="18" charset="0"/>
                <a:cs typeface="Times New Roman" panose="02020603050405020304" pitchFamily="18" charset="0"/>
              </a:rPr>
              <a:t>др</a:t>
            </a:r>
            <a:r>
              <a:rPr lang="ru-RU" sz="1050" dirty="0" smtClean="0">
                <a:latin typeface="Times New Roman" panose="02020603050405020304" pitchFamily="18" charset="0"/>
                <a:cs typeface="Times New Roman" panose="02020603050405020304" pitchFamily="18" charset="0"/>
              </a:rPr>
              <a:t>).</a:t>
            </a:r>
          </a:p>
          <a:p>
            <a:pPr algn="just"/>
            <a:r>
              <a:rPr lang="ru-RU" sz="1050" dirty="0">
                <a:latin typeface="Times New Roman" panose="02020603050405020304" pitchFamily="18" charset="0"/>
                <a:cs typeface="Times New Roman" panose="02020603050405020304" pitchFamily="18" charset="0"/>
              </a:rPr>
              <a:t>	</a:t>
            </a:r>
            <a:r>
              <a:rPr lang="ru-RU" sz="1050" dirty="0">
                <a:latin typeface="Times New Roman" panose="02020603050405020304" pitchFamily="18" charset="0"/>
                <a:cs typeface="Times New Roman" panose="02020603050405020304" pitchFamily="18" charset="0"/>
              </a:rPr>
              <a:t>К</a:t>
            </a:r>
            <a:r>
              <a:rPr lang="ru-RU" sz="1050" dirty="0" smtClean="0">
                <a:latin typeface="Times New Roman" panose="02020603050405020304" pitchFamily="18" charset="0"/>
                <a:cs typeface="Times New Roman" panose="02020603050405020304" pitchFamily="18" charset="0"/>
              </a:rPr>
              <a:t>роме этого совместно с родителями прошел мастер-класс по </a:t>
            </a:r>
            <a:r>
              <a:rPr lang="ru-RU" sz="1050" dirty="0" smtClean="0">
                <a:latin typeface="Times New Roman" panose="02020603050405020304" pitchFamily="18" charset="0"/>
                <a:cs typeface="Times New Roman" panose="02020603050405020304" pitchFamily="18" charset="0"/>
              </a:rPr>
              <a:t>изготовлению шлема танкиста. Какая энергия шла в зале, каждый пытался ощутить себя в роли военного и выполнить свое воинское поручение. Неправда ли, настоящие танкисты?!</a:t>
            </a:r>
          </a:p>
          <a:p>
            <a:pPr algn="just"/>
            <a:r>
              <a:rPr lang="ru-RU" sz="1050" dirty="0">
                <a:latin typeface="Times New Roman" panose="02020603050405020304" pitchFamily="18" charset="0"/>
                <a:cs typeface="Times New Roman" panose="02020603050405020304" pitchFamily="18" charset="0"/>
              </a:rPr>
              <a:t>	</a:t>
            </a:r>
            <a:r>
              <a:rPr lang="ru-RU" sz="1050" dirty="0" smtClean="0">
                <a:latin typeface="Times New Roman" panose="02020603050405020304" pitchFamily="18" charset="0"/>
                <a:cs typeface="Times New Roman" panose="02020603050405020304" pitchFamily="18" charset="0"/>
              </a:rPr>
              <a:t>И в заключении была проведена игра «Зарница» в которой принимали активное участие все участники исследовательского проекта. Отряд танкистов доблестно выполнили поручение Главнокомандующего и доставили пакет в штаб. </a:t>
            </a:r>
            <a:endParaRPr lang="ru-RU" sz="11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20635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28" y="0"/>
            <a:ext cx="10065976" cy="6857999"/>
          </a:xfrm>
          <a:prstGeom prst="rect">
            <a:avLst/>
          </a:prstGeom>
        </p:spPr>
      </p:pic>
      <p:sp>
        <p:nvSpPr>
          <p:cNvPr id="3" name="TextBox 2"/>
          <p:cNvSpPr txBox="1"/>
          <p:nvPr/>
        </p:nvSpPr>
        <p:spPr>
          <a:xfrm>
            <a:off x="4778829" y="1665514"/>
            <a:ext cx="184731" cy="369332"/>
          </a:xfrm>
          <a:prstGeom prst="rect">
            <a:avLst/>
          </a:prstGeom>
          <a:noFill/>
        </p:spPr>
        <p:txBody>
          <a:bodyPr wrap="none" rtlCol="0">
            <a:spAutoFit/>
          </a:bodyPr>
          <a:lstStyle/>
          <a:p>
            <a:endParaRPr lang="ru-RU" dirty="0"/>
          </a:p>
        </p:txBody>
      </p:sp>
      <p:sp>
        <p:nvSpPr>
          <p:cNvPr id="4" name="Прямоугольник 3"/>
          <p:cNvSpPr/>
          <p:nvPr/>
        </p:nvSpPr>
        <p:spPr>
          <a:xfrm>
            <a:off x="609274" y="693094"/>
            <a:ext cx="8708571" cy="2631490"/>
          </a:xfrm>
          <a:prstGeom prst="rect">
            <a:avLst/>
          </a:prstGeom>
        </p:spPr>
        <p:txBody>
          <a:bodyPr wrap="square">
            <a:spAutoFit/>
          </a:bodyPr>
          <a:lstStyle/>
          <a:p>
            <a:pPr marL="449580" indent="126365" algn="just">
              <a:lnSpc>
                <a:spcPts val="1800"/>
              </a:lnSpc>
              <a:spcAft>
                <a:spcPts val="0"/>
              </a:spcAft>
            </a:pPr>
            <a:r>
              <a:rPr lang="ru-RU" sz="1100" b="1" dirty="0">
                <a:solidFill>
                  <a:srgbClr val="000000"/>
                </a:solidFill>
                <a:latin typeface="Times New Roman" panose="02020603050405020304" pitchFamily="18" charset="0"/>
                <a:ea typeface="Times New Roman" panose="02020603050405020304" pitchFamily="18" charset="0"/>
              </a:rPr>
              <a:t>Результаты исследовательской </a:t>
            </a:r>
            <a:r>
              <a:rPr lang="ru-RU" sz="1100" b="1" dirty="0" smtClean="0">
                <a:solidFill>
                  <a:srgbClr val="000000"/>
                </a:solidFill>
                <a:latin typeface="Times New Roman" panose="02020603050405020304" pitchFamily="18" charset="0"/>
                <a:ea typeface="Times New Roman" panose="02020603050405020304" pitchFamily="18" charset="0"/>
              </a:rPr>
              <a:t>работы</a:t>
            </a:r>
          </a:p>
          <a:p>
            <a:pPr marL="449580" indent="126365" algn="just">
              <a:lnSpc>
                <a:spcPts val="1800"/>
              </a:lnSpc>
              <a:spcAft>
                <a:spcPts val="0"/>
              </a:spcAft>
            </a:pPr>
            <a:r>
              <a:rPr lang="ru-RU" sz="1100" dirty="0" smtClean="0">
                <a:solidFill>
                  <a:srgbClr val="000000"/>
                </a:solidFill>
                <a:latin typeface="Times New Roman" panose="02020603050405020304" pitchFamily="18" charset="0"/>
                <a:ea typeface="Times New Roman" panose="02020603050405020304" pitchFamily="18" charset="0"/>
              </a:rPr>
              <a:t>	Дети группы «Акварельки» ознакомились </a:t>
            </a:r>
            <a:r>
              <a:rPr lang="ru-RU" sz="1100" dirty="0">
                <a:solidFill>
                  <a:srgbClr val="000000"/>
                </a:solidFill>
                <a:latin typeface="Times New Roman" panose="02020603050405020304" pitchFamily="18" charset="0"/>
                <a:ea typeface="Times New Roman" panose="02020603050405020304" pitchFamily="18" charset="0"/>
              </a:rPr>
              <a:t>с несколькими источниками, содержащими информацию о составляющих боевой машины, изучили его основные функции и стороны применения, а также основные характеристики объекта;</a:t>
            </a:r>
            <a:br>
              <a:rPr lang="ru-RU" sz="1100" dirty="0">
                <a:solidFill>
                  <a:srgbClr val="000000"/>
                </a:solidFill>
                <a:latin typeface="Times New Roman" panose="02020603050405020304" pitchFamily="18" charset="0"/>
                <a:ea typeface="Times New Roman" panose="02020603050405020304" pitchFamily="18" charset="0"/>
              </a:rPr>
            </a:br>
            <a:r>
              <a:rPr lang="ru-RU" sz="1100" dirty="0" smtClean="0">
                <a:solidFill>
                  <a:srgbClr val="000000"/>
                </a:solidFill>
                <a:latin typeface="Times New Roman" panose="02020603050405020304" pitchFamily="18" charset="0"/>
                <a:ea typeface="Times New Roman" panose="02020603050405020304" pitchFamily="18" charset="0"/>
              </a:rPr>
              <a:t>	Привлечение </a:t>
            </a:r>
            <a:r>
              <a:rPr lang="ru-RU" sz="1100" dirty="0">
                <a:solidFill>
                  <a:srgbClr val="000000"/>
                </a:solidFill>
                <a:latin typeface="Times New Roman" panose="02020603050405020304" pitchFamily="18" charset="0"/>
                <a:ea typeface="Times New Roman" panose="02020603050405020304" pitchFamily="18" charset="0"/>
              </a:rPr>
              <a:t>к участию в исследовательской деятельности родителей детей, позволило наладить процесс взаимопонимания между родителем и ребенком, сблизить </a:t>
            </a:r>
            <a:r>
              <a:rPr lang="ru-RU" sz="1100" dirty="0" smtClean="0">
                <a:solidFill>
                  <a:srgbClr val="000000"/>
                </a:solidFill>
                <a:latin typeface="Times New Roman" panose="02020603050405020304" pitchFamily="18" charset="0"/>
                <a:ea typeface="Times New Roman" panose="02020603050405020304" pitchFamily="18" charset="0"/>
              </a:rPr>
              <a:t>их;</a:t>
            </a:r>
          </a:p>
          <a:p>
            <a:pPr marL="449580" indent="126365" algn="just">
              <a:lnSpc>
                <a:spcPts val="1800"/>
              </a:lnSpc>
              <a:spcAft>
                <a:spcPts val="0"/>
              </a:spcAft>
            </a:pPr>
            <a:r>
              <a:rPr lang="ru-RU" sz="1100" dirty="0" smtClean="0">
                <a:solidFill>
                  <a:srgbClr val="000000"/>
                </a:solidFill>
                <a:latin typeface="Times New Roman" panose="02020603050405020304" pitchFamily="18" charset="0"/>
                <a:ea typeface="Times New Roman" panose="02020603050405020304" pitchFamily="18" charset="0"/>
              </a:rPr>
              <a:t>	Помимо </a:t>
            </a:r>
            <a:r>
              <a:rPr lang="ru-RU" sz="1100" dirty="0">
                <a:solidFill>
                  <a:srgbClr val="000000"/>
                </a:solidFill>
                <a:latin typeface="Times New Roman" panose="02020603050405020304" pitchFamily="18" charset="0"/>
                <a:ea typeface="Times New Roman" panose="02020603050405020304" pitchFamily="18" charset="0"/>
              </a:rPr>
              <a:t>основного вопроса – как устроен танк? – дети изучили историю танка, ознакомились с профессиями, которые связаны с боевой машиной, ознакомились с упоминаниями о данной боевой машине в художественной литературе, кинематографии и т.д.;</a:t>
            </a:r>
            <a:br>
              <a:rPr lang="ru-RU" sz="1100" dirty="0">
                <a:solidFill>
                  <a:srgbClr val="000000"/>
                </a:solidFill>
                <a:latin typeface="Times New Roman" panose="02020603050405020304" pitchFamily="18" charset="0"/>
                <a:ea typeface="Times New Roman" panose="02020603050405020304" pitchFamily="18" charset="0"/>
              </a:rPr>
            </a:br>
            <a:r>
              <a:rPr lang="ru-RU" sz="1100" dirty="0" smtClean="0">
                <a:solidFill>
                  <a:srgbClr val="000000"/>
                </a:solidFill>
                <a:latin typeface="Times New Roman" panose="02020603050405020304" pitchFamily="18" charset="0"/>
                <a:ea typeface="Times New Roman" panose="02020603050405020304" pitchFamily="18" charset="0"/>
              </a:rPr>
              <a:t>	Исследовательская </a:t>
            </a:r>
            <a:r>
              <a:rPr lang="ru-RU" sz="1100" dirty="0">
                <a:solidFill>
                  <a:srgbClr val="000000"/>
                </a:solidFill>
                <a:latin typeface="Times New Roman" panose="02020603050405020304" pitchFamily="18" charset="0"/>
                <a:ea typeface="Times New Roman" panose="02020603050405020304" pitchFamily="18" charset="0"/>
              </a:rPr>
              <a:t>работа позволила вовлечь </a:t>
            </a:r>
            <a:r>
              <a:rPr lang="ru-RU" sz="1100" dirty="0" smtClean="0">
                <a:solidFill>
                  <a:srgbClr val="000000"/>
                </a:solidFill>
                <a:latin typeface="Times New Roman" panose="02020603050405020304" pitchFamily="18" charset="0"/>
                <a:ea typeface="Times New Roman" panose="02020603050405020304" pitchFamily="18" charset="0"/>
              </a:rPr>
              <a:t>детей к </a:t>
            </a:r>
            <a:r>
              <a:rPr lang="ru-RU" sz="1100" dirty="0">
                <a:solidFill>
                  <a:srgbClr val="000000"/>
                </a:solidFill>
                <a:latin typeface="Times New Roman" panose="02020603050405020304" pitchFamily="18" charset="0"/>
                <a:ea typeface="Times New Roman" panose="02020603050405020304" pitchFamily="18" charset="0"/>
              </a:rPr>
              <a:t>участию в совместной деятельности, при этом сохранив индивидуальный </a:t>
            </a:r>
            <a:r>
              <a:rPr lang="ru-RU" sz="1100" dirty="0" smtClean="0">
                <a:solidFill>
                  <a:srgbClr val="000000"/>
                </a:solidFill>
                <a:latin typeface="Times New Roman" panose="02020603050405020304" pitchFamily="18" charset="0"/>
                <a:ea typeface="Times New Roman" panose="02020603050405020304" pitchFamily="18" charset="0"/>
              </a:rPr>
              <a:t>подход семьи и ребенка  </a:t>
            </a:r>
            <a:r>
              <a:rPr lang="ru-RU" sz="1100" dirty="0">
                <a:solidFill>
                  <a:srgbClr val="000000"/>
                </a:solidFill>
                <a:latin typeface="Times New Roman" panose="02020603050405020304" pitchFamily="18" charset="0"/>
                <a:ea typeface="Times New Roman" panose="02020603050405020304" pitchFamily="18" charset="0"/>
              </a:rPr>
              <a:t>к </a:t>
            </a:r>
            <a:r>
              <a:rPr lang="ru-RU" sz="1100" dirty="0" smtClean="0">
                <a:solidFill>
                  <a:srgbClr val="000000"/>
                </a:solidFill>
                <a:latin typeface="Times New Roman" panose="02020603050405020304" pitchFamily="18" charset="0"/>
                <a:ea typeface="Times New Roman" panose="02020603050405020304" pitchFamily="18" charset="0"/>
              </a:rPr>
              <a:t>работе.</a:t>
            </a:r>
          </a:p>
          <a:p>
            <a:pPr marL="449580" indent="126365" algn="just">
              <a:lnSpc>
                <a:spcPts val="1800"/>
              </a:lnSpc>
              <a:spcAft>
                <a:spcPts val="0"/>
              </a:spcAft>
            </a:pPr>
            <a:r>
              <a:rPr lang="ru-RU" sz="1100" dirty="0" smtClean="0">
                <a:solidFill>
                  <a:srgbClr val="000000"/>
                </a:solidFill>
                <a:latin typeface="Times New Roman" panose="02020603050405020304" pitchFamily="18" charset="0"/>
                <a:ea typeface="Times New Roman" panose="02020603050405020304" pitchFamily="18" charset="0"/>
              </a:rPr>
              <a:t>	Итогом </a:t>
            </a:r>
            <a:r>
              <a:rPr lang="ru-RU" sz="1100" dirty="0">
                <a:solidFill>
                  <a:srgbClr val="000000"/>
                </a:solidFill>
                <a:latin typeface="Times New Roman" panose="02020603050405020304" pitchFamily="18" charset="0"/>
                <a:ea typeface="Times New Roman" panose="02020603050405020304" pitchFamily="18" charset="0"/>
              </a:rPr>
              <a:t>работы явились новые знания, навыки и умения детей, а также </a:t>
            </a:r>
            <a:r>
              <a:rPr lang="ru-RU" sz="1100" dirty="0" smtClean="0">
                <a:solidFill>
                  <a:srgbClr val="000000"/>
                </a:solidFill>
                <a:latin typeface="Times New Roman" panose="02020603050405020304" pitchFamily="18" charset="0"/>
                <a:ea typeface="Times New Roman" panose="02020603050405020304" pitchFamily="18" charset="0"/>
              </a:rPr>
              <a:t>замечательная спортивная игра «Зарница» в которой принимали участие как дети так и родители.</a:t>
            </a:r>
            <a:endParaRPr lang="ru-RU" sz="1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12882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6" y="0"/>
            <a:ext cx="9938155" cy="6770914"/>
          </a:xfrm>
          <a:prstGeom prst="rect">
            <a:avLst/>
          </a:prstGeom>
        </p:spPr>
      </p:pic>
      <p:sp>
        <p:nvSpPr>
          <p:cNvPr id="3" name="TextBox 2"/>
          <p:cNvSpPr txBox="1"/>
          <p:nvPr/>
        </p:nvSpPr>
        <p:spPr>
          <a:xfrm>
            <a:off x="2549603" y="446314"/>
            <a:ext cx="4774640" cy="584775"/>
          </a:xfrm>
          <a:prstGeom prst="rect">
            <a:avLst/>
          </a:prstGeom>
          <a:noFill/>
        </p:spPr>
        <p:txBody>
          <a:bodyPr wrap="none" rtlCol="0">
            <a:spAutoFit/>
          </a:bodyPr>
          <a:lstStyle/>
          <a:p>
            <a:pPr algn="ctr"/>
            <a:r>
              <a:rPr lang="ru-RU" sz="1600" b="1" dirty="0" smtClean="0">
                <a:latin typeface="Cambria Math" panose="02040503050406030204" pitchFamily="18" charset="0"/>
                <a:ea typeface="Cambria Math" panose="02040503050406030204" pitchFamily="18" charset="0"/>
              </a:rPr>
              <a:t>Непосредственно-образовательная деятельность </a:t>
            </a:r>
          </a:p>
          <a:p>
            <a:pPr algn="ctr"/>
            <a:r>
              <a:rPr lang="ru-RU" sz="1600" b="1" dirty="0" smtClean="0">
                <a:latin typeface="Cambria Math" panose="02040503050406030204" pitchFamily="18" charset="0"/>
                <a:ea typeface="Cambria Math" panose="02040503050406030204" pitchFamily="18" charset="0"/>
              </a:rPr>
              <a:t>«История танка»</a:t>
            </a:r>
            <a:endParaRPr lang="ru-RU" sz="1600" b="1" dirty="0">
              <a:latin typeface="Cambria Math" panose="02040503050406030204" pitchFamily="18" charset="0"/>
              <a:ea typeface="Cambria Math" panose="020405030504060302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5896" y="1261057"/>
            <a:ext cx="1867150" cy="140036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7485" y="1343705"/>
            <a:ext cx="2188030" cy="1641023"/>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9207" y="1284175"/>
            <a:ext cx="1842759" cy="1382069"/>
          </a:xfrm>
          <a:prstGeom prst="rect">
            <a:avLst/>
          </a:prstGeom>
        </p:spPr>
      </p:pic>
      <p:sp>
        <p:nvSpPr>
          <p:cNvPr id="7" name="TextBox 6"/>
          <p:cNvSpPr txBox="1"/>
          <p:nvPr/>
        </p:nvSpPr>
        <p:spPr>
          <a:xfrm>
            <a:off x="3602686" y="3509764"/>
            <a:ext cx="3480440" cy="261610"/>
          </a:xfrm>
          <a:prstGeom prst="rect">
            <a:avLst/>
          </a:prstGeom>
          <a:noFill/>
        </p:spPr>
        <p:txBody>
          <a:bodyPr wrap="none" rtlCol="0">
            <a:spAutoFit/>
          </a:bodyPr>
          <a:lstStyle/>
          <a:p>
            <a:pPr algn="ctr"/>
            <a:r>
              <a:rPr lang="ru-RU" sz="1100" b="1" dirty="0" smtClean="0">
                <a:latin typeface="Bookman Old Style" panose="02050604050505020204" pitchFamily="18" charset="0"/>
              </a:rPr>
              <a:t>Творческая деятельность детей «Танкист»</a:t>
            </a:r>
            <a:endParaRPr lang="ru-RU" sz="1100" b="1" dirty="0">
              <a:latin typeface="Bookman Old Style" panose="02050604050505020204" pitchFamily="18" charset="0"/>
            </a:endParaRPr>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0984" y="3957695"/>
            <a:ext cx="2193195" cy="1644896"/>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8670" y="3922477"/>
            <a:ext cx="2452915" cy="1839686"/>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5842" y="3839105"/>
            <a:ext cx="2351315" cy="1763486"/>
          </a:xfrm>
          <a:prstGeom prst="rect">
            <a:avLst/>
          </a:prstGeom>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1497" y="1497798"/>
            <a:ext cx="2249715" cy="1687286"/>
          </a:xfrm>
          <a:prstGeom prst="rect">
            <a:avLst/>
          </a:prstGeom>
        </p:spPr>
      </p:pic>
    </p:spTree>
    <p:extLst>
      <p:ext uri="{BB962C8B-B14F-4D97-AF65-F5344CB8AC3E}">
        <p14:creationId xmlns:p14="http://schemas.microsoft.com/office/powerpoint/2010/main" val="4728983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76" y="0"/>
            <a:ext cx="10065976" cy="6857999"/>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410" y="3863595"/>
            <a:ext cx="2389496" cy="179212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16" y="1533320"/>
            <a:ext cx="2527572" cy="1895679"/>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596" y="1405034"/>
            <a:ext cx="2358137" cy="1768603"/>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7506" y="3796336"/>
            <a:ext cx="2212227" cy="1659170"/>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5000" y="2360188"/>
            <a:ext cx="2850162" cy="2137621"/>
          </a:xfrm>
          <a:prstGeom prst="rect">
            <a:avLst/>
          </a:prstGeom>
        </p:spPr>
      </p:pic>
      <p:sp>
        <p:nvSpPr>
          <p:cNvPr id="11" name="TextBox 10"/>
          <p:cNvSpPr txBox="1"/>
          <p:nvPr/>
        </p:nvSpPr>
        <p:spPr>
          <a:xfrm>
            <a:off x="3333580" y="766590"/>
            <a:ext cx="3370153" cy="369332"/>
          </a:xfrm>
          <a:prstGeom prst="rect">
            <a:avLst/>
          </a:prstGeom>
          <a:noFill/>
        </p:spPr>
        <p:txBody>
          <a:bodyPr wrap="none" rtlCol="0">
            <a:spAutoFit/>
          </a:bodyPr>
          <a:lstStyle/>
          <a:p>
            <a:r>
              <a:rPr lang="ru-RU" b="1" dirty="0" smtClean="0">
                <a:solidFill>
                  <a:schemeClr val="accent3">
                    <a:lumMod val="50000"/>
                  </a:schemeClr>
                </a:solidFill>
              </a:rPr>
              <a:t>Мастер-класс «Шлем танкиста»</a:t>
            </a:r>
            <a:endParaRPr lang="ru-RU" b="1" dirty="0">
              <a:solidFill>
                <a:schemeClr val="accent3">
                  <a:lumMod val="50000"/>
                </a:schemeClr>
              </a:solidFill>
            </a:endParaRPr>
          </a:p>
        </p:txBody>
      </p:sp>
    </p:spTree>
    <p:extLst>
      <p:ext uri="{BB962C8B-B14F-4D97-AF65-F5344CB8AC3E}">
        <p14:creationId xmlns:p14="http://schemas.microsoft.com/office/powerpoint/2010/main" val="41357834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76" y="0"/>
            <a:ext cx="10065976" cy="6857999"/>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21" y="596615"/>
            <a:ext cx="2206070" cy="165455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4785" y="1735382"/>
            <a:ext cx="2167239" cy="162542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536" y="4529920"/>
            <a:ext cx="1445078" cy="1926771"/>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2359" y="837698"/>
            <a:ext cx="2280532" cy="1710399"/>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6104" y="1692897"/>
            <a:ext cx="2171282" cy="1628462"/>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0047" y="3907427"/>
            <a:ext cx="2386316" cy="1789737"/>
          </a:xfrm>
          <a:prstGeom prst="rect">
            <a:avLst/>
          </a:prstGeom>
        </p:spPr>
      </p:pic>
      <p:pic>
        <p:nvPicPr>
          <p:cNvPr id="12" name="Рисунок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73012" y="3907427"/>
            <a:ext cx="2314180" cy="1735635"/>
          </a:xfrm>
          <a:prstGeom prst="rect">
            <a:avLst/>
          </a:prstGeom>
        </p:spPr>
      </p:pic>
      <p:pic>
        <p:nvPicPr>
          <p:cNvPr id="13" name="Рисунок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3841" y="4112696"/>
            <a:ext cx="1431857" cy="2283312"/>
          </a:xfrm>
          <a:prstGeom prst="rect">
            <a:avLst/>
          </a:prstGeom>
        </p:spPr>
      </p:pic>
      <p:sp>
        <p:nvSpPr>
          <p:cNvPr id="14" name="TextBox 13"/>
          <p:cNvSpPr txBox="1"/>
          <p:nvPr/>
        </p:nvSpPr>
        <p:spPr>
          <a:xfrm>
            <a:off x="3487365" y="640540"/>
            <a:ext cx="2520042" cy="369332"/>
          </a:xfrm>
          <a:prstGeom prst="rect">
            <a:avLst/>
          </a:prstGeom>
          <a:noFill/>
        </p:spPr>
        <p:txBody>
          <a:bodyPr wrap="square" rtlCol="0">
            <a:spAutoFit/>
          </a:bodyPr>
          <a:lstStyle/>
          <a:p>
            <a:pPr algn="ctr"/>
            <a:r>
              <a:rPr lang="ru-RU" b="1" dirty="0" smtClean="0">
                <a:solidFill>
                  <a:srgbClr val="7030A0"/>
                </a:solidFill>
                <a:latin typeface="Constantia" panose="02030602050306030303" pitchFamily="18" charset="0"/>
              </a:rPr>
              <a:t>Завтрак танкиста</a:t>
            </a:r>
            <a:endParaRPr lang="ru-RU" b="1" dirty="0">
              <a:solidFill>
                <a:srgbClr val="7030A0"/>
              </a:solidFill>
              <a:latin typeface="Constantia" panose="02030602050306030303" pitchFamily="18" charset="0"/>
            </a:endParaRPr>
          </a:p>
        </p:txBody>
      </p:sp>
    </p:spTree>
    <p:extLst>
      <p:ext uri="{BB962C8B-B14F-4D97-AF65-F5344CB8AC3E}">
        <p14:creationId xmlns:p14="http://schemas.microsoft.com/office/powerpoint/2010/main" val="34764981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47" y="-99699"/>
            <a:ext cx="10065976" cy="6857999"/>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4958" y="629369"/>
            <a:ext cx="3019704" cy="2264778"/>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709" y="1262744"/>
            <a:ext cx="2597564" cy="1948174"/>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4944" y="3210918"/>
            <a:ext cx="1862075" cy="2482767"/>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9997" y="3920126"/>
            <a:ext cx="1829380" cy="2439174"/>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4057" y="3677497"/>
            <a:ext cx="1856377" cy="2475170"/>
          </a:xfrm>
          <a:prstGeom prst="rect">
            <a:avLst/>
          </a:prstGeom>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6926" y="1096018"/>
            <a:ext cx="3110641" cy="2332981"/>
          </a:xfrm>
          <a:prstGeom prst="rect">
            <a:avLst/>
          </a:prstGeom>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732" y="3665582"/>
            <a:ext cx="1978541" cy="2638054"/>
          </a:xfrm>
          <a:prstGeom prst="rect">
            <a:avLst/>
          </a:prstGeom>
        </p:spPr>
      </p:pic>
    </p:spTree>
    <p:extLst>
      <p:ext uri="{BB962C8B-B14F-4D97-AF65-F5344CB8AC3E}">
        <p14:creationId xmlns:p14="http://schemas.microsoft.com/office/powerpoint/2010/main" val="20900563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76" y="0"/>
            <a:ext cx="10065976" cy="6857999"/>
          </a:xfrm>
          <a:prstGeom prst="rect">
            <a:avLst/>
          </a:prstGeom>
        </p:spPr>
      </p:pic>
      <p:sp>
        <p:nvSpPr>
          <p:cNvPr id="3" name="Прямоугольник 2"/>
          <p:cNvSpPr/>
          <p:nvPr/>
        </p:nvSpPr>
        <p:spPr>
          <a:xfrm>
            <a:off x="664029" y="13226485"/>
            <a:ext cx="8039101" cy="10453631"/>
          </a:xfrm>
          <a:prstGeom prst="rect">
            <a:avLst/>
          </a:prstGeom>
        </p:spPr>
        <p:txBody>
          <a:bodyPr wrap="square">
            <a:spAutoFit/>
          </a:bodyPr>
          <a:lstStyle/>
          <a:p>
            <a:pPr marL="449580" indent="126365" algn="just">
              <a:lnSpc>
                <a:spcPts val="1800"/>
              </a:lnSpc>
              <a:spcAft>
                <a:spcPts val="0"/>
              </a:spcAft>
            </a:pPr>
            <a:r>
              <a:rPr lang="ru-RU" sz="1000" dirty="0" smtClean="0">
                <a:solidFill>
                  <a:srgbClr val="000000"/>
                </a:solidFill>
                <a:effectLst/>
                <a:latin typeface="Times New Roman" panose="02020603050405020304" pitchFamily="18" charset="0"/>
                <a:ea typeface="Times New Roman" panose="02020603050405020304" pitchFamily="18" charset="0"/>
              </a:rPr>
              <a:t>Заключительный этап</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1)Демонстрация полученных знаний об истории исследуемого вопроса. По прошествии недельного периода и активного исследования детьми заданной темы, воспитателем группы было проведено итоговое занятие на тему «Танк. Что мы о нем знаем?». Кроме основных участников проекта в занятии участвовали и остальные дети группы. Каждый хотел поделиться своими знаниями, впечатлениями. После вступительного слова воспитателя, свой рассказ начал Тимофей, он поделился с детьми впечатлениями о том, что увидел в фильме, рассказал о том, когда и как появились танки, о доблести солдат, которые сражались за Родину во время ВОВ, как ценой своих жизней обеспечили мир и покой людей в настоящее время. Тимофей рассказал, что у танка несколько основных частей – основание или кабина, люк, который ее закрывает, дуло, гусеницы вместо колес. Продолжил рассказ Даниил, который рассказал более детально о применении танка, его основных характеристиках. В заключение выступил Владислав и рассказал ребятам, как же на практике применяется танк, какая мощь в нем заключена, как меняются снаряды, и наводится прицел. Обо всем этом он узнал у своего папы. Девочки тоже приняли участие в занятии, они подготовили стихи о танкистах и рассказали их группе, нарисовали рисунки с изображением боевой машины и даже подготовили аппликацию. </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2)Формирование целостных представлений о профессиях, связанных с боевой машиной, патриотического отношения к защитникам Родины. Во время изучения устройства боевой машины, дети много узнавали не только о ней, но и о том, какие профессии связаны с ее изготовлением и обслуживанием (конструкторы; инженеры; технические работники на заводах по изготовлению боевой техники; военные, которые обеспечивают боевой процесс; танкисты, которые непосредственно водят данную машину; механики, которые могут устранить неполадки, в случае если они возникают). Ребята рассказали, что профессия военного, очень важна, потому что они защищают нашу Родину, обеспечивают мир и спокойствие населения страны. Танкисты – это люди сложной профессии, потому что им приходится работать в военных условиях, а это определенные трудности и неудобства, это работа со сложными механизмами, погодными условиями, тактическими и стратегическими задачами, поставленными руководством. Но без них никак нельзя, потому что они знают как они нужны простым гражданам, они с честью несут свои воинские обязанности и выполняют воинский долг.</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3)Изготовление поздравительных подарков к 23 февраля. Участники исследовательской работы многое узнали о строении танка, поделились с ребятами, вовлекли их в процесс работы. На итоговом занятии Даниил, Кирилл и Тимофей продемонстрировали остальным, как можно самостоятельно смастерить модель танка, представили свои домашние заготовки и предложили всем желающим попробовать вместе с ними повторить их </a:t>
            </a:r>
            <a:r>
              <a:rPr lang="ru-RU" sz="1000" dirty="0" err="1" smtClean="0">
                <a:solidFill>
                  <a:srgbClr val="000000"/>
                </a:solidFill>
                <a:effectLst/>
                <a:latin typeface="Times New Roman" panose="02020603050405020304" pitchFamily="18" charset="0"/>
                <a:ea typeface="Times New Roman" panose="02020603050405020304" pitchFamily="18" charset="0"/>
              </a:rPr>
              <a:t>эксперимент.Воспитатель</a:t>
            </a:r>
            <a:r>
              <a:rPr lang="ru-RU" sz="1000" dirty="0" smtClean="0">
                <a:solidFill>
                  <a:srgbClr val="000000"/>
                </a:solidFill>
                <a:effectLst/>
                <a:latin typeface="Times New Roman" panose="02020603050405020304" pitchFamily="18" charset="0"/>
                <a:ea typeface="Times New Roman" panose="02020603050405020304" pitchFamily="18" charset="0"/>
              </a:rPr>
              <a:t> разделила детей на три рабочих группы, на каждый стол были выставлены рабочие материалы – бумага, картон, конфетки, пластилин, декоративный материал (пуговицы, звездочки), спичечные коробки, крышки от бутылок, карандаши. У каждой рабочей группы был свой наставник из числа основных участников проекта, под их чутким руководством дети мастерили свои поделки. Результат работы детей было предложено преподнести защитникам Отечества как подарок на предстоящий праздник.</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Результаты исследовательской работы</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Воспитанники группы ознакомились с несколькими источниками, содержащими информацию о составляющих боевой машины, изучили его основные функции и стороны применения, а также основные характеристики объекта;</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Дети совместно с воспитателем принимали решение о том, из какого источника они будут получать информацию о танках и их составных частях, выбирали материалы, из которых в последующем будет изготовлен макет боевой машины;</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Привлечение к участию в исследовательской деятельности родителей детей, позволило наладить процесс взаимопонимания между родителем и ребенком, сблизить их;</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Помимо основного вопроса – как устроен танк? – дети изучили историю танка, ознакомились с профессиями, которые связаны с боевой машиной, ознакомились с упоминаниями о данной боевой машине в художественной литературе, кинематографии и т.д.;</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Исследовательская работа позволила вовлечь наибольшее количество детей группы к участию в совместной деятельности, при этом сохранив индивидуальный самостоятельный подход ребенка к работе.</a:t>
            </a:r>
            <a:br>
              <a:rPr lang="ru-RU" sz="1000" dirty="0" smtClean="0">
                <a:solidFill>
                  <a:srgbClr val="000000"/>
                </a:solidFill>
                <a:effectLst/>
                <a:latin typeface="Times New Roman" panose="02020603050405020304" pitchFamily="18" charset="0"/>
                <a:ea typeface="Times New Roman" panose="02020603050405020304" pitchFamily="18" charset="0"/>
              </a:rPr>
            </a:br>
            <a:r>
              <a:rPr lang="ru-RU" sz="1000" dirty="0" smtClean="0">
                <a:solidFill>
                  <a:srgbClr val="000000"/>
                </a:solidFill>
                <a:effectLst/>
                <a:latin typeface="Times New Roman" panose="02020603050405020304" pitchFamily="18" charset="0"/>
                <a:ea typeface="Times New Roman" panose="02020603050405020304" pitchFamily="18" charset="0"/>
              </a:rPr>
              <a:t>Итогом работы явились новые знания, навыки и умения детей, а также замечательные интересные поделки-подарки к празднику 23 февраля.</a:t>
            </a:r>
            <a:endParaRPr lang="ru-RU" sz="1000" dirty="0">
              <a:effectLst/>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67" y="3682092"/>
            <a:ext cx="3156857" cy="236764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8857" y="500742"/>
            <a:ext cx="3555999" cy="266699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6140" y="3725635"/>
            <a:ext cx="3410857" cy="2558143"/>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1767" y="3918856"/>
            <a:ext cx="1787979" cy="2383972"/>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6190" y="429984"/>
            <a:ext cx="2349274" cy="3132365"/>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9872" y="627287"/>
            <a:ext cx="2053318" cy="2737757"/>
          </a:xfrm>
          <a:prstGeom prst="rect">
            <a:avLst/>
          </a:prstGeom>
        </p:spPr>
      </p:pic>
    </p:spTree>
    <p:extLst>
      <p:ext uri="{BB962C8B-B14F-4D97-AF65-F5344CB8AC3E}">
        <p14:creationId xmlns:p14="http://schemas.microsoft.com/office/powerpoint/2010/main" val="10484382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358</TotalTime>
  <Words>42</Words>
  <Application>Microsoft Office PowerPoint</Application>
  <PresentationFormat>Лист A4 (210x297 мм)</PresentationFormat>
  <Paragraphs>43</Paragraphs>
  <Slides>17</Slides>
  <Notes>0</Notes>
  <HiddenSlides>0</HiddenSlides>
  <MMClips>1</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17</vt:i4>
      </vt:variant>
    </vt:vector>
  </HeadingPairs>
  <TitlesOfParts>
    <vt:vector size="26" baseType="lpstr">
      <vt:lpstr>Arial</vt:lpstr>
      <vt:lpstr>Book Antiqua</vt:lpstr>
      <vt:lpstr>Bookman Old Style</vt:lpstr>
      <vt:lpstr>Calibri</vt:lpstr>
      <vt:lpstr>Calibri Light</vt:lpstr>
      <vt:lpstr>Cambria Math</vt:lpstr>
      <vt:lpstr>Constantia</vt:lpstr>
      <vt:lpstr>Times New Roman</vt:lpstr>
      <vt:lpstr>Тема Office</vt:lpstr>
      <vt:lpstr>Исследовательский проект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Исследовательский проект </dc:title>
  <dc:creator>Дунаева</dc:creator>
  <cp:lastModifiedBy>Дунаева</cp:lastModifiedBy>
  <cp:revision>39</cp:revision>
  <dcterms:created xsi:type="dcterms:W3CDTF">2018-02-24T09:57:31Z</dcterms:created>
  <dcterms:modified xsi:type="dcterms:W3CDTF">2018-04-10T17:13:07Z</dcterms:modified>
</cp:coreProperties>
</file>