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</p:sldMasterIdLst>
  <p:sldIdLst>
    <p:sldId id="256" r:id="rId2"/>
    <p:sldId id="257" r:id="rId3"/>
    <p:sldId id="258" r:id="rId4"/>
    <p:sldId id="259" r:id="rId5"/>
  </p:sldIdLst>
  <p:sldSz cx="9906000" cy="6858000" type="A4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Дунаева" initials="Д" lastIdx="1" clrIdx="0">
    <p:extLst>
      <p:ext uri="{19B8F6BF-5375-455C-9EA6-DF929625EA0E}">
        <p15:presenceInfo xmlns:p15="http://schemas.microsoft.com/office/powerpoint/2012/main" xmlns="" userId="Дунаев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00CCFF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-348" y="-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5922" y="685800"/>
            <a:ext cx="6500813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5922" y="3843868"/>
            <a:ext cx="520065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119D1-2E10-48B9-9DC7-D90D9EF0EDCB}" type="datetimeFigureOut">
              <a:rPr lang="ru-RU" smtClean="0"/>
              <a:t>24.10.2015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B0216-6540-4A03-9037-48F87E30DF6E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6685260" y="8467"/>
            <a:ext cx="3095625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962889" y="91546"/>
            <a:ext cx="4940532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5879108" y="228600"/>
            <a:ext cx="4024313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5960368" y="32279"/>
            <a:ext cx="3943054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6374409" y="609602"/>
            <a:ext cx="3529012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3758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57212" y="533400"/>
            <a:ext cx="8790285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42951" y="3843867"/>
            <a:ext cx="6747171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119D1-2E10-48B9-9DC7-D90D9EF0EDCB}" type="datetimeFigureOut">
              <a:rPr lang="ru-RU" smtClean="0"/>
              <a:t>24.10.2015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B0216-6540-4A03-9037-48F87E30D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457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923" y="685800"/>
            <a:ext cx="817245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5922" y="4114800"/>
            <a:ext cx="6935490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119D1-2E10-48B9-9DC7-D90D9EF0EDCB}" type="datetimeFigureOut">
              <a:rPr lang="ru-RU" smtClean="0"/>
              <a:t>24.10.2015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B0216-6540-4A03-9037-48F87E30D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7160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7397" y="685800"/>
            <a:ext cx="74295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75047" y="3429000"/>
            <a:ext cx="69342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5923" y="4301068"/>
            <a:ext cx="69342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119D1-2E10-48B9-9DC7-D90D9EF0EDCB}" type="datetimeFigureOut">
              <a:rPr lang="ru-RU" smtClean="0"/>
              <a:t>24.10.2015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B0216-6540-4A03-9037-48F87E30DF6E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2097" y="812222"/>
            <a:ext cx="4953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56897" y="2768601"/>
            <a:ext cx="4953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5048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922" y="3429000"/>
            <a:ext cx="69342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5921" y="5132981"/>
            <a:ext cx="6935492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119D1-2E10-48B9-9DC7-D90D9EF0EDCB}" type="datetimeFigureOut">
              <a:rPr lang="ru-RU" smtClean="0"/>
              <a:t>24.10.2015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B0216-6540-4A03-9037-48F87E30D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058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7398" y="685800"/>
            <a:ext cx="74295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55923" y="3928534"/>
            <a:ext cx="69342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5922" y="4978400"/>
            <a:ext cx="69342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119D1-2E10-48B9-9DC7-D90D9EF0EDCB}" type="datetimeFigureOut">
              <a:rPr lang="ru-RU" smtClean="0"/>
              <a:t>24.10.2015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B0216-6540-4A03-9037-48F87E30DF6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32097" y="812222"/>
            <a:ext cx="4953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356897" y="2768601"/>
            <a:ext cx="4953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8285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923" y="685800"/>
            <a:ext cx="817245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55922" y="3928534"/>
            <a:ext cx="69342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5922" y="4766733"/>
            <a:ext cx="69342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119D1-2E10-48B9-9DC7-D90D9EF0EDCB}" type="datetimeFigureOut">
              <a:rPr lang="ru-RU" smtClean="0"/>
              <a:t>24.10.2015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B0216-6540-4A03-9037-48F87E30D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1888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119D1-2E10-48B9-9DC7-D90D9EF0EDCB}" type="datetimeFigureOut">
              <a:rPr lang="ru-RU" smtClean="0"/>
              <a:t>24.10.2015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B0216-6540-4A03-9037-48F87E30D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400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56735" y="685800"/>
            <a:ext cx="1671638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7213" y="685800"/>
            <a:ext cx="635635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119D1-2E10-48B9-9DC7-D90D9EF0EDCB}" type="datetimeFigureOut">
              <a:rPr lang="ru-RU" smtClean="0"/>
              <a:t>24.10.2015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B0216-6540-4A03-9037-48F87E30D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696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119D1-2E10-48B9-9DC7-D90D9EF0EDCB}" type="datetimeFigureOut">
              <a:rPr lang="ru-RU" smtClean="0"/>
              <a:t>24.10.2015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B0216-6540-4A03-9037-48F87E30D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9467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922" y="2006600"/>
            <a:ext cx="69342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5923" y="4495800"/>
            <a:ext cx="69342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119D1-2E10-48B9-9DC7-D90D9EF0EDCB}" type="datetimeFigureOut">
              <a:rPr lang="ru-RU" smtClean="0"/>
              <a:t>24.10.2015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B0216-6540-4A03-9037-48F87E30D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304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5922" y="685801"/>
            <a:ext cx="401184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109" y="685801"/>
            <a:ext cx="4009264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119D1-2E10-48B9-9DC7-D90D9EF0EDCB}" type="datetimeFigureOut">
              <a:rPr lang="ru-RU" smtClean="0"/>
              <a:t>24.10.2015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B0216-6540-4A03-9037-48F87E30D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377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9815" y="685800"/>
            <a:ext cx="3777952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5922" y="1270529"/>
            <a:ext cx="401184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9241" y="685800"/>
            <a:ext cx="379042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7818" y="1262062"/>
            <a:ext cx="400496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119D1-2E10-48B9-9DC7-D90D9EF0EDCB}" type="datetimeFigureOut">
              <a:rPr lang="ru-RU" smtClean="0"/>
              <a:t>24.10.2015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B0216-6540-4A03-9037-48F87E30D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902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119D1-2E10-48B9-9DC7-D90D9EF0EDCB}" type="datetimeFigureOut">
              <a:rPr lang="ru-RU" smtClean="0"/>
              <a:t>24.10.2015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B0216-6540-4A03-9037-48F87E30D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697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119D1-2E10-48B9-9DC7-D90D9EF0EDCB}" type="datetimeFigureOut">
              <a:rPr lang="ru-RU" smtClean="0"/>
              <a:t>24.10.2015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B0216-6540-4A03-9037-48F87E30D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128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6572" y="685800"/>
            <a:ext cx="29718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923" y="685800"/>
            <a:ext cx="4829176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56572" y="2209800"/>
            <a:ext cx="29718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119D1-2E10-48B9-9DC7-D90D9EF0EDCB}" type="datetimeFigureOut">
              <a:rPr lang="ru-RU" smtClean="0"/>
              <a:t>24.10.2015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B0216-6540-4A03-9037-48F87E30D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28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7285" y="1447800"/>
            <a:ext cx="4891088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3572" y="914400"/>
            <a:ext cx="2665791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37285" y="2777067"/>
            <a:ext cx="489237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119D1-2E10-48B9-9DC7-D90D9EF0EDCB}" type="datetimeFigureOut">
              <a:rPr lang="ru-RU" smtClean="0"/>
              <a:t>24.10.2015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B0216-6540-4A03-9037-48F87E30D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688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7480662" y="2963334"/>
            <a:ext cx="2422760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5922" y="4487333"/>
            <a:ext cx="69342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5922" y="685801"/>
            <a:ext cx="69342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7335" y="6172201"/>
            <a:ext cx="13001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AE119D1-2E10-48B9-9DC7-D90D9EF0EDCB}" type="datetimeFigureOut">
              <a:rPr lang="ru-RU" smtClean="0"/>
              <a:t>24.10.2015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5922" y="6172201"/>
            <a:ext cx="6129338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20100" y="5578476"/>
            <a:ext cx="928074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D6B0216-6540-4A03-9037-48F87E30D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7649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  <p:sldLayoutId id="2147483833" r:id="rId12"/>
    <p:sldLayoutId id="2147483834" r:id="rId13"/>
    <p:sldLayoutId id="2147483835" r:id="rId14"/>
    <p:sldLayoutId id="2147483836" r:id="rId15"/>
    <p:sldLayoutId id="2147483837" r:id="rId16"/>
    <p:sldLayoutId id="2147483838" r:id="rId17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  <a:alpha val="3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22231">
            <a:off x="6679630" y="2139138"/>
            <a:ext cx="2786032" cy="20923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3675" y="75945"/>
            <a:ext cx="6138182" cy="695551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00B0F0"/>
                </a:solidFill>
                <a:latin typeface="Constantia" panose="02030602050306030303" pitchFamily="18" charset="0"/>
              </a:rPr>
              <a:t>Будь здоров, малыш!</a:t>
            </a:r>
            <a:endParaRPr lang="ru-RU" sz="4000" b="1" dirty="0">
              <a:solidFill>
                <a:srgbClr val="00B0F0"/>
              </a:solidFill>
              <a:latin typeface="Constantia" panose="02030602050306030303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69503">
            <a:off x="443809" y="1750825"/>
            <a:ext cx="1947118" cy="289912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5" name="Облако 14"/>
          <p:cNvSpPr/>
          <p:nvPr/>
        </p:nvSpPr>
        <p:spPr>
          <a:xfrm rot="21155204">
            <a:off x="105187" y="4387881"/>
            <a:ext cx="2970756" cy="2243619"/>
          </a:xfrm>
          <a:prstGeom prst="cloud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«Ясным утром вдоль дороги</a:t>
            </a:r>
          </a:p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На траве блестит роса,</a:t>
            </a:r>
          </a:p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По дороге едут ноги</a:t>
            </a:r>
          </a:p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И бегут два колеса.</a:t>
            </a:r>
          </a:p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У загадки есть ответ – </a:t>
            </a:r>
          </a:p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Это мой велосипед!»</a:t>
            </a:r>
            <a:endParaRPr lang="ru-RU" sz="1200" dirty="0">
              <a:solidFill>
                <a:schemeClr val="bg1"/>
              </a:solidFill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0621" y="1220586"/>
            <a:ext cx="3383553" cy="289247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8" name="Овал 17"/>
          <p:cNvSpPr/>
          <p:nvPr/>
        </p:nvSpPr>
        <p:spPr>
          <a:xfrm>
            <a:off x="3329516" y="4319082"/>
            <a:ext cx="3997779" cy="2079171"/>
          </a:xfrm>
          <a:prstGeom prst="ellipse">
            <a:avLst/>
          </a:prstGeom>
          <a:blipFill>
            <a:blip r:embed="rId5"/>
            <a:tile tx="0" ty="0" sx="100000" sy="100000" flip="none" algn="tl"/>
          </a:blip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«</a:t>
            </a:r>
            <a:r>
              <a:rPr lang="ru-RU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Спортом милые друзья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Нужно заниматься.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Каждый день и каждый час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Прогулкой увлекаться»</a:t>
            </a:r>
            <a:endParaRPr lang="ru-RU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Облако 18"/>
          <p:cNvSpPr/>
          <p:nvPr/>
        </p:nvSpPr>
        <p:spPr>
          <a:xfrm rot="1323910">
            <a:off x="7063741" y="481177"/>
            <a:ext cx="2396826" cy="1654036"/>
          </a:xfrm>
          <a:prstGeom prst="cloud">
            <a:avLst/>
          </a:prstGeom>
          <a:solidFill>
            <a:schemeClr val="tx1">
              <a:lumMod val="95000"/>
            </a:schemeClr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Monotype Corsiva" panose="03010101010201010101" pitchFamily="66" charset="0"/>
              </a:rPr>
              <a:t>«Эй, ребята хватит спать!</a:t>
            </a:r>
          </a:p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Monotype Corsiva" panose="03010101010201010101" pitchFamily="66" charset="0"/>
              </a:rPr>
              <a:t>Пора зарядку начинать!»</a:t>
            </a:r>
            <a:endParaRPr lang="ru-RU" sz="1600" dirty="0">
              <a:solidFill>
                <a:schemeClr val="accent2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 flipH="1">
            <a:off x="2920621" y="771496"/>
            <a:ext cx="2949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Ф</a:t>
            </a:r>
            <a:r>
              <a:rPr lang="ru-RU" dirty="0" smtClean="0">
                <a:solidFill>
                  <a:schemeClr val="bg1"/>
                </a:solidFill>
              </a:rPr>
              <a:t>отовыставка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78202" y="6211670"/>
            <a:ext cx="50129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600" dirty="0" smtClean="0">
                <a:solidFill>
                  <a:schemeClr val="bg1"/>
                </a:solidFill>
              </a:rPr>
              <a:t>1 младшая группа «Дружная семейка»</a:t>
            </a:r>
          </a:p>
          <a:p>
            <a:pPr algn="r"/>
            <a:r>
              <a:rPr lang="ru-RU" sz="1600" dirty="0" smtClean="0">
                <a:solidFill>
                  <a:schemeClr val="bg1"/>
                </a:solidFill>
              </a:rPr>
              <a:t>Руководитель: Дунаева Ирина Александровна</a:t>
            </a:r>
            <a:endParaRPr lang="ru-RU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394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3000">
              <a:schemeClr val="bg2">
                <a:tint val="97000"/>
                <a:hueMod val="92000"/>
                <a:satMod val="169000"/>
                <a:lumMod val="164000"/>
              </a:schemeClr>
            </a:gs>
            <a:gs pos="81000">
              <a:schemeClr val="bg2">
                <a:tint val="97000"/>
                <a:hueMod val="92000"/>
                <a:satMod val="169000"/>
                <a:lumMod val="164000"/>
              </a:schemeClr>
            </a:gs>
            <a:gs pos="97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42207">
            <a:off x="267566" y="537883"/>
            <a:ext cx="3483430" cy="267956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41076">
            <a:off x="6225810" y="499181"/>
            <a:ext cx="3068835" cy="293768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7085" y="3219692"/>
            <a:ext cx="1733664" cy="3467328"/>
          </a:xfrm>
          <a:prstGeom prst="rect">
            <a:avLst/>
          </a:prstGeom>
        </p:spPr>
      </p:pic>
      <p:sp>
        <p:nvSpPr>
          <p:cNvPr id="5" name="Облако 4"/>
          <p:cNvSpPr/>
          <p:nvPr/>
        </p:nvSpPr>
        <p:spPr>
          <a:xfrm>
            <a:off x="2702257" y="765124"/>
            <a:ext cx="3780430" cy="2619521"/>
          </a:xfrm>
          <a:prstGeom prst="cloud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dirty="0" smtClean="0">
              <a:solidFill>
                <a:srgbClr val="7030A0"/>
              </a:solidFill>
              <a:latin typeface="Cambria" panose="02040503050406030204" pitchFamily="18" charset="0"/>
            </a:endParaRPr>
          </a:p>
          <a:p>
            <a:pPr algn="ctr"/>
            <a:r>
              <a:rPr lang="ru-RU" sz="1050" dirty="0" smtClean="0">
                <a:solidFill>
                  <a:schemeClr val="bg1"/>
                </a:solidFill>
                <a:latin typeface="Cambria" panose="02040503050406030204" pitchFamily="18" charset="0"/>
              </a:rPr>
              <a:t>Ах, лыжи мои, лыжи, -</a:t>
            </a:r>
          </a:p>
          <a:p>
            <a:pPr algn="ctr"/>
            <a:r>
              <a:rPr lang="ru-RU" sz="1050" dirty="0" smtClean="0">
                <a:solidFill>
                  <a:schemeClr val="bg1"/>
                </a:solidFill>
                <a:latin typeface="Cambria" panose="02040503050406030204" pitchFamily="18" charset="0"/>
              </a:rPr>
              <a:t>Без вас я сам не свой.</a:t>
            </a:r>
          </a:p>
          <a:p>
            <a:pPr algn="ctr"/>
            <a:r>
              <a:rPr lang="ru-RU" sz="1050" dirty="0" smtClean="0">
                <a:solidFill>
                  <a:schemeClr val="bg1"/>
                </a:solidFill>
                <a:latin typeface="Cambria" panose="02040503050406030204" pitchFamily="18" charset="0"/>
              </a:rPr>
              <a:t>Ну что на свете ближе</a:t>
            </a:r>
          </a:p>
          <a:p>
            <a:pPr algn="ctr"/>
            <a:r>
              <a:rPr lang="ru-RU" sz="1050" dirty="0" smtClean="0">
                <a:solidFill>
                  <a:schemeClr val="bg1"/>
                </a:solidFill>
                <a:latin typeface="Cambria" panose="02040503050406030204" pitchFamily="18" charset="0"/>
              </a:rPr>
              <a:t>Мне снежною зимой?</a:t>
            </a:r>
          </a:p>
          <a:p>
            <a:pPr algn="ctr"/>
            <a:r>
              <a:rPr lang="ru-RU" sz="1050" dirty="0" smtClean="0">
                <a:solidFill>
                  <a:schemeClr val="bg1"/>
                </a:solidFill>
                <a:latin typeface="Cambria" panose="02040503050406030204" pitchFamily="18" charset="0"/>
              </a:rPr>
              <a:t>На валенки нацепишь</a:t>
            </a:r>
          </a:p>
          <a:p>
            <a:pPr algn="ctr"/>
            <a:r>
              <a:rPr lang="ru-RU" sz="1050" dirty="0" smtClean="0">
                <a:solidFill>
                  <a:schemeClr val="bg1"/>
                </a:solidFill>
                <a:latin typeface="Cambria" panose="02040503050406030204" pitchFamily="18" charset="0"/>
              </a:rPr>
              <a:t>Хрустящие ремни</a:t>
            </a:r>
          </a:p>
          <a:p>
            <a:pPr algn="ctr"/>
            <a:r>
              <a:rPr lang="ru-RU" sz="1050" dirty="0" smtClean="0">
                <a:solidFill>
                  <a:schemeClr val="bg1"/>
                </a:solidFill>
                <a:latin typeface="Cambria" panose="02040503050406030204" pitchFamily="18" charset="0"/>
              </a:rPr>
              <a:t>И день гоняешь целый,</a:t>
            </a:r>
          </a:p>
          <a:p>
            <a:pPr algn="ctr"/>
            <a:r>
              <a:rPr lang="ru-RU" sz="1050" dirty="0" smtClean="0">
                <a:solidFill>
                  <a:schemeClr val="bg1"/>
                </a:solidFill>
                <a:latin typeface="Cambria" panose="02040503050406030204" pitchFamily="18" charset="0"/>
              </a:rPr>
              <a:t>И на пролет все дни.</a:t>
            </a:r>
          </a:p>
          <a:p>
            <a:pPr algn="ctr"/>
            <a:r>
              <a:rPr lang="ru-RU" sz="1050" dirty="0" smtClean="0">
                <a:solidFill>
                  <a:schemeClr val="bg1"/>
                </a:solidFill>
                <a:latin typeface="Cambria" panose="02040503050406030204" pitchFamily="18" charset="0"/>
              </a:rPr>
              <a:t>Ну а потом чуть дышишь,</a:t>
            </a:r>
          </a:p>
          <a:p>
            <a:pPr algn="ctr"/>
            <a:r>
              <a:rPr lang="ru-RU" sz="1050" dirty="0" smtClean="0">
                <a:solidFill>
                  <a:schemeClr val="bg1"/>
                </a:solidFill>
                <a:latin typeface="Cambria" panose="02040503050406030204" pitchFamily="18" charset="0"/>
              </a:rPr>
              <a:t>Чуть на ногах стоишь…</a:t>
            </a:r>
          </a:p>
          <a:p>
            <a:pPr algn="ctr"/>
            <a:r>
              <a:rPr lang="ru-RU" sz="1050" dirty="0" smtClean="0">
                <a:solidFill>
                  <a:schemeClr val="bg1"/>
                </a:solidFill>
                <a:latin typeface="Cambria" panose="02040503050406030204" pitchFamily="18" charset="0"/>
              </a:rPr>
              <a:t>Ах, лыжи мои, лыжи – </a:t>
            </a:r>
          </a:p>
          <a:p>
            <a:pPr algn="ctr"/>
            <a:r>
              <a:rPr lang="ru-RU" sz="1050" dirty="0" smtClean="0">
                <a:solidFill>
                  <a:schemeClr val="bg1"/>
                </a:solidFill>
                <a:latin typeface="Cambria" panose="02040503050406030204" pitchFamily="18" charset="0"/>
              </a:rPr>
              <a:t>Нет в мире лучше лыж!</a:t>
            </a:r>
            <a:endParaRPr lang="ru-RU" sz="105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37616">
            <a:off x="6318190" y="4097766"/>
            <a:ext cx="3151611" cy="2387019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7" name="Облако 6"/>
          <p:cNvSpPr/>
          <p:nvPr/>
        </p:nvSpPr>
        <p:spPr>
          <a:xfrm rot="20970366">
            <a:off x="5918870" y="3254300"/>
            <a:ext cx="2376158" cy="1462782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 rot="20138445">
            <a:off x="5815346" y="3526329"/>
            <a:ext cx="25539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CCFF"/>
                </a:solidFill>
                <a:latin typeface="Monotype Corsiva" panose="03010101010201010101" pitchFamily="66" charset="0"/>
              </a:rPr>
              <a:t>«Я здоровье берегу,</a:t>
            </a:r>
          </a:p>
          <a:p>
            <a:r>
              <a:rPr lang="ru-RU" dirty="0" smtClean="0">
                <a:solidFill>
                  <a:srgbClr val="00CCFF"/>
                </a:solidFill>
                <a:latin typeface="Monotype Corsiva" panose="03010101010201010101" pitchFamily="66" charset="0"/>
              </a:rPr>
              <a:t>На свежий воздух выхожу!»</a:t>
            </a:r>
            <a:endParaRPr lang="ru-RU" dirty="0">
              <a:solidFill>
                <a:srgbClr val="00CCFF"/>
              </a:solidFill>
              <a:latin typeface="Monotype Corsiva" panose="03010101010201010101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74940" y="100824"/>
            <a:ext cx="8037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«Эх, саночки - </a:t>
            </a:r>
            <a:r>
              <a:rPr lang="ru-RU" sz="36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снегокаточки</a:t>
            </a:r>
            <a:r>
              <a:rPr lang="ru-RU" sz="3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…»</a:t>
            </a:r>
            <a:endParaRPr lang="ru-RU" sz="36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48948">
            <a:off x="321661" y="3668248"/>
            <a:ext cx="3078643" cy="2453199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12" name="Облако 11"/>
          <p:cNvSpPr/>
          <p:nvPr/>
        </p:nvSpPr>
        <p:spPr>
          <a:xfrm>
            <a:off x="968991" y="5291275"/>
            <a:ext cx="2621934" cy="1395745"/>
          </a:xfrm>
          <a:prstGeom prst="cloud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FF0000"/>
                </a:solidFill>
              </a:rPr>
              <a:t>Две девицы, </a:t>
            </a:r>
          </a:p>
          <a:p>
            <a:pPr algn="ctr"/>
            <a:r>
              <a:rPr lang="ru-RU" sz="1200" dirty="0">
                <a:solidFill>
                  <a:srgbClr val="FF0000"/>
                </a:solidFill>
              </a:rPr>
              <a:t>Д</a:t>
            </a:r>
            <a:r>
              <a:rPr lang="ru-RU" sz="1200" dirty="0" smtClean="0">
                <a:solidFill>
                  <a:srgbClr val="FF0000"/>
                </a:solidFill>
              </a:rPr>
              <a:t>ве сестрицы </a:t>
            </a:r>
          </a:p>
          <a:p>
            <a:pPr algn="ctr"/>
            <a:r>
              <a:rPr lang="ru-RU" sz="1200" dirty="0" smtClean="0">
                <a:solidFill>
                  <a:srgbClr val="FF0000"/>
                </a:solidFill>
              </a:rPr>
              <a:t>С горочки катаются.</a:t>
            </a:r>
          </a:p>
          <a:p>
            <a:pPr algn="ctr"/>
            <a:r>
              <a:rPr lang="ru-RU" sz="1200" dirty="0" smtClean="0">
                <a:solidFill>
                  <a:srgbClr val="FF0000"/>
                </a:solidFill>
              </a:rPr>
              <a:t>Санным спортом – дружно занимаются! </a:t>
            </a:r>
            <a:endParaRPr lang="ru-RU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369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8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5769" y="413658"/>
            <a:ext cx="2918255" cy="404948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02" y="2124627"/>
            <a:ext cx="2722381" cy="440871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9" name="Блок-схема: перфолента 8"/>
          <p:cNvSpPr/>
          <p:nvPr/>
        </p:nvSpPr>
        <p:spPr>
          <a:xfrm rot="20361262">
            <a:off x="99311" y="427642"/>
            <a:ext cx="3082741" cy="2125370"/>
          </a:xfrm>
          <a:prstGeom prst="flowChartPunchedTap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rot="20486107">
            <a:off x="-928206" y="890162"/>
            <a:ext cx="513777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B0F0"/>
                </a:solidFill>
                <a:latin typeface="Century" panose="02040604050505020304" pitchFamily="18" charset="0"/>
              </a:rPr>
              <a:t>Сема лыжи очень любит</a:t>
            </a:r>
          </a:p>
          <a:p>
            <a:pPr algn="ctr"/>
            <a:r>
              <a:rPr lang="ru-RU" dirty="0" smtClean="0">
                <a:solidFill>
                  <a:srgbClr val="00B0F0"/>
                </a:solidFill>
                <a:latin typeface="Century" panose="02040604050505020304" pitchFamily="18" charset="0"/>
              </a:rPr>
              <a:t>И со спортом Сема дружит!</a:t>
            </a:r>
          </a:p>
          <a:p>
            <a:pPr algn="ctr"/>
            <a:r>
              <a:rPr lang="ru-RU" dirty="0" smtClean="0">
                <a:solidFill>
                  <a:srgbClr val="00B0F0"/>
                </a:solidFill>
                <a:latin typeface="Century" panose="02040604050505020304" pitchFamily="18" charset="0"/>
              </a:rPr>
              <a:t>Даже мама не сдержалась</a:t>
            </a:r>
          </a:p>
          <a:p>
            <a:pPr algn="ctr"/>
            <a:r>
              <a:rPr lang="ru-RU" dirty="0" smtClean="0">
                <a:solidFill>
                  <a:srgbClr val="00B0F0"/>
                </a:solidFill>
                <a:latin typeface="Century" panose="02040604050505020304" pitchFamily="18" charset="0"/>
              </a:rPr>
              <a:t>И на лыжи тоже встала!</a:t>
            </a:r>
            <a:endParaRPr lang="ru-RU" dirty="0">
              <a:solidFill>
                <a:srgbClr val="00B0F0"/>
              </a:solidFill>
              <a:latin typeface="Century" panose="020406040505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295257" y="4498907"/>
            <a:ext cx="4953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rgbClr val="CC00CC"/>
                </a:solidFill>
                <a:latin typeface="Comic Sans MS" panose="030F0702030302020204" pitchFamily="66" charset="0"/>
              </a:rPr>
              <a:t>Даша – наша мастерица!</a:t>
            </a:r>
          </a:p>
          <a:p>
            <a:r>
              <a:rPr lang="ru-RU" dirty="0" smtClean="0">
                <a:solidFill>
                  <a:srgbClr val="CC00CC"/>
                </a:solidFill>
                <a:latin typeface="Comic Sans MS" panose="030F0702030302020204" pitchFamily="66" charset="0"/>
              </a:rPr>
              <a:t>Тренирует свои мышцы.</a:t>
            </a:r>
          </a:p>
          <a:p>
            <a:r>
              <a:rPr lang="ru-RU" dirty="0" smtClean="0">
                <a:solidFill>
                  <a:srgbClr val="CC00CC"/>
                </a:solidFill>
                <a:latin typeface="Comic Sans MS" panose="030F0702030302020204" pitchFamily="66" charset="0"/>
              </a:rPr>
              <a:t>Может мостик показать,</a:t>
            </a:r>
          </a:p>
          <a:p>
            <a:r>
              <a:rPr lang="ru-RU" dirty="0" smtClean="0">
                <a:solidFill>
                  <a:srgbClr val="CC00CC"/>
                </a:solidFill>
                <a:latin typeface="Comic Sans MS" panose="030F0702030302020204" pitchFamily="66" charset="0"/>
              </a:rPr>
              <a:t>На головке постоять.</a:t>
            </a:r>
          </a:p>
          <a:p>
            <a:r>
              <a:rPr lang="ru-RU" dirty="0" smtClean="0">
                <a:solidFill>
                  <a:srgbClr val="CC00CC"/>
                </a:solidFill>
                <a:latin typeface="Comic Sans MS" panose="030F0702030302020204" pitchFamily="66" charset="0"/>
              </a:rPr>
              <a:t>В общем, девочка пластичная – </a:t>
            </a:r>
          </a:p>
          <a:p>
            <a:r>
              <a:rPr lang="ru-RU" dirty="0" smtClean="0">
                <a:solidFill>
                  <a:srgbClr val="CC00CC"/>
                </a:solidFill>
                <a:latin typeface="Comic Sans MS" panose="030F0702030302020204" pitchFamily="66" charset="0"/>
              </a:rPr>
              <a:t>Гимнастка из нее отличная»</a:t>
            </a:r>
            <a:endParaRPr lang="ru-RU" dirty="0">
              <a:solidFill>
                <a:srgbClr val="CC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55773" y="0"/>
            <a:ext cx="29731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abriola" panose="04040605051002020D02" pitchFamily="82" charset="0"/>
              </a:rPr>
              <a:t>Чтоб здоровье раздобыть</a:t>
            </a:r>
          </a:p>
          <a:p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abriola" panose="04040605051002020D02" pitchFamily="82" charset="0"/>
              </a:rPr>
              <a:t>Не надо далеко ходить</a:t>
            </a:r>
          </a:p>
          <a:p>
            <a:r>
              <a:rPr lang="ru-RU" sz="2400" b="1" dirty="0" smtClean="0">
                <a:solidFill>
                  <a:srgbClr val="008080"/>
                </a:solidFill>
                <a:latin typeface="Gabriola" panose="04040605051002020D02" pitchFamily="82" charset="0"/>
              </a:rPr>
              <a:t>Нужно нам самим стараться,</a:t>
            </a:r>
          </a:p>
          <a:p>
            <a:r>
              <a:rPr lang="ru-RU" sz="2400" b="1" dirty="0" smtClean="0">
                <a:solidFill>
                  <a:srgbClr val="008080"/>
                </a:solidFill>
                <a:latin typeface="Gabriola" panose="04040605051002020D02" pitchFamily="82" charset="0"/>
              </a:rPr>
              <a:t>И все будет получаться!</a:t>
            </a:r>
            <a:endParaRPr lang="ru-RU" sz="2400" b="1" dirty="0">
              <a:solidFill>
                <a:srgbClr val="008080"/>
              </a:solidFill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783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6495" y="1513114"/>
            <a:ext cx="87561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accent2">
                    <a:lumMod val="75000"/>
                  </a:schemeClr>
                </a:solidFill>
              </a:rPr>
              <a:t>СПАСИБО ЗА ВНИМАНИЕ!</a:t>
            </a:r>
            <a:endParaRPr lang="ru-RU" sz="6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689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105</TotalTime>
  <Words>237</Words>
  <Application>Microsoft Office PowerPoint</Application>
  <PresentationFormat>Лист A4 (210x297 мм)</PresentationFormat>
  <Paragraphs>51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Сектор</vt:lpstr>
      <vt:lpstr>Будь здоров, малыш!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Будь здоров, малыш!</dc:title>
  <dc:creator>Дунаева</dc:creator>
  <cp:lastModifiedBy>User</cp:lastModifiedBy>
  <cp:revision>15</cp:revision>
  <cp:lastPrinted>2015-10-24T06:58:11Z</cp:lastPrinted>
  <dcterms:created xsi:type="dcterms:W3CDTF">2015-02-16T16:50:08Z</dcterms:created>
  <dcterms:modified xsi:type="dcterms:W3CDTF">2015-10-24T06:58:34Z</dcterms:modified>
</cp:coreProperties>
</file>