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6" r:id="rId3"/>
    <p:sldId id="260" r:id="rId4"/>
    <p:sldId id="261" r:id="rId5"/>
    <p:sldId id="263" r:id="rId6"/>
    <p:sldId id="265" r:id="rId7"/>
    <p:sldId id="267" r:id="rId8"/>
    <p:sldId id="268" r:id="rId9"/>
    <p:sldId id="269" r:id="rId10"/>
    <p:sldId id="264" r:id="rId11"/>
    <p:sldId id="262" r:id="rId12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84" y="4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907E59-2356-4220-8A72-318A5453C244}" type="doc">
      <dgm:prSet loTypeId="urn:microsoft.com/office/officeart/2005/8/layout/radial1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CA61721-E88F-4838-BAEF-B442D904016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Семейная гостиная</a:t>
          </a:r>
          <a:endParaRPr lang="ru-RU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F3764A-9C51-42C5-A816-1743A4A3087A}" type="parTrans" cxnId="{B83CE7CD-A263-4DCF-90F8-586C528BDB3D}">
      <dgm:prSet/>
      <dgm:spPr/>
      <dgm:t>
        <a:bodyPr/>
        <a:lstStyle/>
        <a:p>
          <a:endParaRPr lang="ru-RU"/>
        </a:p>
      </dgm:t>
    </dgm:pt>
    <dgm:pt modelId="{0C9B31CE-06CE-4665-B96C-AC6774D2693D}" type="sibTrans" cxnId="{B83CE7CD-A263-4DCF-90F8-586C528BDB3D}">
      <dgm:prSet/>
      <dgm:spPr/>
      <dgm:t>
        <a:bodyPr/>
        <a:lstStyle/>
        <a:p>
          <a:endParaRPr lang="ru-RU"/>
        </a:p>
      </dgm:t>
    </dgm:pt>
    <dgm:pt modelId="{9B6863AE-98D4-410C-A1C7-9AC7357AD704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Совместный досуг взрослых и детей</a:t>
          </a:r>
          <a:endParaRPr lang="ru-RU" sz="12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82DA19-55FA-453C-A734-1050BD429A13}" type="parTrans" cxnId="{C30281E6-22AA-4936-80B5-1FF5CFAFBC1B}">
      <dgm:prSet/>
      <dgm:spPr/>
      <dgm:t>
        <a:bodyPr/>
        <a:lstStyle/>
        <a:p>
          <a:endParaRPr lang="ru-RU"/>
        </a:p>
      </dgm:t>
    </dgm:pt>
    <dgm:pt modelId="{72BC4F0C-EDC4-4540-94FB-C78F7FDD4EC6}" type="sibTrans" cxnId="{C30281E6-22AA-4936-80B5-1FF5CFAFBC1B}">
      <dgm:prSet/>
      <dgm:spPr/>
      <dgm:t>
        <a:bodyPr/>
        <a:lstStyle/>
        <a:p>
          <a:endParaRPr lang="ru-RU"/>
        </a:p>
      </dgm:t>
    </dgm:pt>
    <dgm:pt modelId="{F9320A73-C6D0-48AC-A0F9-55D5DB020611}">
      <dgm:prSet phldrT="[Текст]" custT="1"/>
      <dgm:spPr/>
      <dgm:t>
        <a:bodyPr/>
        <a:lstStyle/>
        <a:p>
          <a:r>
            <a:rPr lang="ru-RU" sz="1200" b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Творческие мастерские «Секреты кухни</a:t>
          </a:r>
          <a:endParaRPr lang="ru-RU" sz="1200" b="1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8513D6-07FF-46D3-A4BA-2BE48D84C4F8}" type="parTrans" cxnId="{F3FF1443-77AE-4982-B54E-71301E9D0D9D}">
      <dgm:prSet/>
      <dgm:spPr/>
      <dgm:t>
        <a:bodyPr/>
        <a:lstStyle/>
        <a:p>
          <a:endParaRPr lang="ru-RU"/>
        </a:p>
      </dgm:t>
    </dgm:pt>
    <dgm:pt modelId="{432AC6D7-9F61-4BE6-9E1E-8418B2E874FA}" type="sibTrans" cxnId="{F3FF1443-77AE-4982-B54E-71301E9D0D9D}">
      <dgm:prSet/>
      <dgm:spPr/>
      <dgm:t>
        <a:bodyPr/>
        <a:lstStyle/>
        <a:p>
          <a:endParaRPr lang="ru-RU"/>
        </a:p>
      </dgm:t>
    </dgm:pt>
    <dgm:pt modelId="{5E2E84BB-9B8C-4BE4-AACD-9F027654F80C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Дискуссионные встречи, практикумы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5E516815-43E6-4403-BF18-B303A0315EFE}" type="parTrans" cxnId="{1C069066-6414-4B38-9A0F-FB472A5CC763}">
      <dgm:prSet/>
      <dgm:spPr/>
      <dgm:t>
        <a:bodyPr/>
        <a:lstStyle/>
        <a:p>
          <a:endParaRPr lang="ru-RU"/>
        </a:p>
      </dgm:t>
    </dgm:pt>
    <dgm:pt modelId="{1B418A1A-C6E5-4A47-9D01-2D56C54208AB}" type="sibTrans" cxnId="{1C069066-6414-4B38-9A0F-FB472A5CC763}">
      <dgm:prSet/>
      <dgm:spPr/>
      <dgm:t>
        <a:bodyPr/>
        <a:lstStyle/>
        <a:p>
          <a:endParaRPr lang="ru-RU"/>
        </a:p>
      </dgm:t>
    </dgm:pt>
    <dgm:pt modelId="{DA3764BD-AF0C-4529-AE61-F233A71B89B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Познавательно-исследовательские</a:t>
          </a:r>
          <a:r>
            <a:rPr lang="ru-RU" sz="1200" b="1" dirty="0" smtClean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ru-RU" sz="12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мастер-классы</a:t>
          </a:r>
          <a:endParaRPr lang="ru-RU" sz="1200" b="1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2D8622F-88F4-4981-940C-33C67BE26BB9}" type="parTrans" cxnId="{E51C5412-F4CC-4D51-9069-C9A0A7956EB1}">
      <dgm:prSet/>
      <dgm:spPr/>
      <dgm:t>
        <a:bodyPr/>
        <a:lstStyle/>
        <a:p>
          <a:endParaRPr lang="ru-RU"/>
        </a:p>
      </dgm:t>
    </dgm:pt>
    <dgm:pt modelId="{60EFA674-E4A7-4A27-9F40-07884E7CEB9D}" type="sibTrans" cxnId="{E51C5412-F4CC-4D51-9069-C9A0A7956EB1}">
      <dgm:prSet/>
      <dgm:spPr/>
      <dgm:t>
        <a:bodyPr/>
        <a:lstStyle/>
        <a:p>
          <a:endParaRPr lang="ru-RU"/>
        </a:p>
      </dgm:t>
    </dgm:pt>
    <dgm:pt modelId="{41BE8EBA-B405-4F03-B9D8-F732100FA166}" type="pres">
      <dgm:prSet presAssocID="{1B907E59-2356-4220-8A72-318A5453C24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B4E005-9901-4B19-8555-9963E12B8952}" type="pres">
      <dgm:prSet presAssocID="{ECA61721-E88F-4838-BAEF-B442D9040161}" presName="centerShape" presStyleLbl="node0" presStyleIdx="0" presStyleCnt="1" custScaleX="162403" custScaleY="119453" custLinFactNeighborX="1094" custLinFactNeighborY="-1782"/>
      <dgm:spPr/>
      <dgm:t>
        <a:bodyPr/>
        <a:lstStyle/>
        <a:p>
          <a:endParaRPr lang="ru-RU"/>
        </a:p>
      </dgm:t>
    </dgm:pt>
    <dgm:pt modelId="{D4C84005-42FD-4A5F-BDC0-288AE3403181}" type="pres">
      <dgm:prSet presAssocID="{3382DA19-55FA-453C-A734-1050BD429A13}" presName="Name9" presStyleLbl="parChTrans1D2" presStyleIdx="0" presStyleCnt="4"/>
      <dgm:spPr/>
      <dgm:t>
        <a:bodyPr/>
        <a:lstStyle/>
        <a:p>
          <a:endParaRPr lang="ru-RU"/>
        </a:p>
      </dgm:t>
    </dgm:pt>
    <dgm:pt modelId="{06BFE863-EC73-4538-9A64-AD0F8EF0693F}" type="pres">
      <dgm:prSet presAssocID="{3382DA19-55FA-453C-A734-1050BD429A13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4DE118B-B80D-46F1-92A3-4912F1F6D9CE}" type="pres">
      <dgm:prSet presAssocID="{9B6863AE-98D4-410C-A1C7-9AC7357AD704}" presName="node" presStyleLbl="node1" presStyleIdx="0" presStyleCnt="4" custScaleX="221631" custScaleY="109509" custRadScaleRad="99754" custRadScaleInc="7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3C481-D1DC-4603-8734-D92CA65F009F}" type="pres">
      <dgm:prSet presAssocID="{908513D6-07FF-46D3-A4BA-2BE48D84C4F8}" presName="Name9" presStyleLbl="parChTrans1D2" presStyleIdx="1" presStyleCnt="4"/>
      <dgm:spPr/>
      <dgm:t>
        <a:bodyPr/>
        <a:lstStyle/>
        <a:p>
          <a:endParaRPr lang="ru-RU"/>
        </a:p>
      </dgm:t>
    </dgm:pt>
    <dgm:pt modelId="{C42F8E9C-56DE-4F99-8C81-E62402A09C7D}" type="pres">
      <dgm:prSet presAssocID="{908513D6-07FF-46D3-A4BA-2BE48D84C4F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958015B9-D55E-4A2A-9D77-3BAB704B4ED0}" type="pres">
      <dgm:prSet presAssocID="{F9320A73-C6D0-48AC-A0F9-55D5DB020611}" presName="node" presStyleLbl="node1" presStyleIdx="1" presStyleCnt="4" custScaleX="213400" custScaleY="118409" custRadScaleRad="153332" custRadScaleInc="-6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4CE20-D70D-4FD2-8FBB-FD1A6720C132}" type="pres">
      <dgm:prSet presAssocID="{5E516815-43E6-4403-BF18-B303A0315EFE}" presName="Name9" presStyleLbl="parChTrans1D2" presStyleIdx="2" presStyleCnt="4"/>
      <dgm:spPr/>
      <dgm:t>
        <a:bodyPr/>
        <a:lstStyle/>
        <a:p>
          <a:endParaRPr lang="ru-RU"/>
        </a:p>
      </dgm:t>
    </dgm:pt>
    <dgm:pt modelId="{E30AAB74-7B0F-49DF-B1AC-30A8DCBDFB01}" type="pres">
      <dgm:prSet presAssocID="{5E516815-43E6-4403-BF18-B303A0315EF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1F12ECB-7DE0-4981-AE91-0862D25AED25}" type="pres">
      <dgm:prSet presAssocID="{5E2E84BB-9B8C-4BE4-AACD-9F027654F80C}" presName="node" presStyleLbl="node1" presStyleIdx="2" presStyleCnt="4" custScaleX="224549" custScaleY="124506" custRadScaleRad="110865" custRadScaleInc="-1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E2463-40BC-49F7-B440-3E032140D899}" type="pres">
      <dgm:prSet presAssocID="{F2D8622F-88F4-4981-940C-33C67BE26BB9}" presName="Name9" presStyleLbl="parChTrans1D2" presStyleIdx="3" presStyleCnt="4"/>
      <dgm:spPr/>
      <dgm:t>
        <a:bodyPr/>
        <a:lstStyle/>
        <a:p>
          <a:endParaRPr lang="ru-RU"/>
        </a:p>
      </dgm:t>
    </dgm:pt>
    <dgm:pt modelId="{D76D139F-CA95-4B88-AC98-6A34B9ABBBE6}" type="pres">
      <dgm:prSet presAssocID="{F2D8622F-88F4-4981-940C-33C67BE26BB9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AEC6948-7977-4401-97B1-FCBE2C70B61A}" type="pres">
      <dgm:prSet presAssocID="{DA3764BD-AF0C-4529-AE61-F233A71B89B0}" presName="node" presStyleLbl="node1" presStyleIdx="3" presStyleCnt="4" custScaleX="204960" custScaleY="124094" custRadScaleRad="146303" custRadScaleInc="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069066-6414-4B38-9A0F-FB472A5CC763}" srcId="{ECA61721-E88F-4838-BAEF-B442D9040161}" destId="{5E2E84BB-9B8C-4BE4-AACD-9F027654F80C}" srcOrd="2" destOrd="0" parTransId="{5E516815-43E6-4403-BF18-B303A0315EFE}" sibTransId="{1B418A1A-C6E5-4A47-9D01-2D56C54208AB}"/>
    <dgm:cxn modelId="{3B575857-8659-4D46-AC70-C05EF85E498D}" type="presOf" srcId="{9B6863AE-98D4-410C-A1C7-9AC7357AD704}" destId="{C4DE118B-B80D-46F1-92A3-4912F1F6D9CE}" srcOrd="0" destOrd="0" presId="urn:microsoft.com/office/officeart/2005/8/layout/radial1"/>
    <dgm:cxn modelId="{6D7EE813-120A-4F45-BF07-C1FBDFBFD2A9}" type="presOf" srcId="{ECA61721-E88F-4838-BAEF-B442D9040161}" destId="{49B4E005-9901-4B19-8555-9963E12B8952}" srcOrd="0" destOrd="0" presId="urn:microsoft.com/office/officeart/2005/8/layout/radial1"/>
    <dgm:cxn modelId="{F3FF1443-77AE-4982-B54E-71301E9D0D9D}" srcId="{ECA61721-E88F-4838-BAEF-B442D9040161}" destId="{F9320A73-C6D0-48AC-A0F9-55D5DB020611}" srcOrd="1" destOrd="0" parTransId="{908513D6-07FF-46D3-A4BA-2BE48D84C4F8}" sibTransId="{432AC6D7-9F61-4BE6-9E1E-8418B2E874FA}"/>
    <dgm:cxn modelId="{4BA219E2-F304-4606-9F61-68908152B122}" type="presOf" srcId="{F2D8622F-88F4-4981-940C-33C67BE26BB9}" destId="{BE3E2463-40BC-49F7-B440-3E032140D899}" srcOrd="0" destOrd="0" presId="urn:microsoft.com/office/officeart/2005/8/layout/radial1"/>
    <dgm:cxn modelId="{4D6BBE13-82BC-4158-ADB9-291087CB9CC7}" type="presOf" srcId="{F2D8622F-88F4-4981-940C-33C67BE26BB9}" destId="{D76D139F-CA95-4B88-AC98-6A34B9ABBBE6}" srcOrd="1" destOrd="0" presId="urn:microsoft.com/office/officeart/2005/8/layout/radial1"/>
    <dgm:cxn modelId="{C30281E6-22AA-4936-80B5-1FF5CFAFBC1B}" srcId="{ECA61721-E88F-4838-BAEF-B442D9040161}" destId="{9B6863AE-98D4-410C-A1C7-9AC7357AD704}" srcOrd="0" destOrd="0" parTransId="{3382DA19-55FA-453C-A734-1050BD429A13}" sibTransId="{72BC4F0C-EDC4-4540-94FB-C78F7FDD4EC6}"/>
    <dgm:cxn modelId="{7A829FE3-5565-49A9-869A-AEA4DC497751}" type="presOf" srcId="{3382DA19-55FA-453C-A734-1050BD429A13}" destId="{D4C84005-42FD-4A5F-BDC0-288AE3403181}" srcOrd="0" destOrd="0" presId="urn:microsoft.com/office/officeart/2005/8/layout/radial1"/>
    <dgm:cxn modelId="{B83CE7CD-A263-4DCF-90F8-586C528BDB3D}" srcId="{1B907E59-2356-4220-8A72-318A5453C244}" destId="{ECA61721-E88F-4838-BAEF-B442D9040161}" srcOrd="0" destOrd="0" parTransId="{85F3764A-9C51-42C5-A816-1743A4A3087A}" sibTransId="{0C9B31CE-06CE-4665-B96C-AC6774D2693D}"/>
    <dgm:cxn modelId="{857BCC0B-FE97-466C-9FC8-1E5C0F4BB81B}" type="presOf" srcId="{3382DA19-55FA-453C-A734-1050BD429A13}" destId="{06BFE863-EC73-4538-9A64-AD0F8EF0693F}" srcOrd="1" destOrd="0" presId="urn:microsoft.com/office/officeart/2005/8/layout/radial1"/>
    <dgm:cxn modelId="{35662875-DA7B-488C-B018-3EA9B5F8FCD5}" type="presOf" srcId="{908513D6-07FF-46D3-A4BA-2BE48D84C4F8}" destId="{FDD3C481-D1DC-4603-8734-D92CA65F009F}" srcOrd="0" destOrd="0" presId="urn:microsoft.com/office/officeart/2005/8/layout/radial1"/>
    <dgm:cxn modelId="{E51C5412-F4CC-4D51-9069-C9A0A7956EB1}" srcId="{ECA61721-E88F-4838-BAEF-B442D9040161}" destId="{DA3764BD-AF0C-4529-AE61-F233A71B89B0}" srcOrd="3" destOrd="0" parTransId="{F2D8622F-88F4-4981-940C-33C67BE26BB9}" sibTransId="{60EFA674-E4A7-4A27-9F40-07884E7CEB9D}"/>
    <dgm:cxn modelId="{38F280BC-3F5C-491C-9BFC-2445F2898049}" type="presOf" srcId="{F9320A73-C6D0-48AC-A0F9-55D5DB020611}" destId="{958015B9-D55E-4A2A-9D77-3BAB704B4ED0}" srcOrd="0" destOrd="0" presId="urn:microsoft.com/office/officeart/2005/8/layout/radial1"/>
    <dgm:cxn modelId="{AEC584CB-8FA1-4F48-8D56-A5CFC6B5BF2C}" type="presOf" srcId="{5E516815-43E6-4403-BF18-B303A0315EFE}" destId="{E30AAB74-7B0F-49DF-B1AC-30A8DCBDFB01}" srcOrd="1" destOrd="0" presId="urn:microsoft.com/office/officeart/2005/8/layout/radial1"/>
    <dgm:cxn modelId="{67775673-132A-48D5-983F-443E54E2DDC5}" type="presOf" srcId="{1B907E59-2356-4220-8A72-318A5453C244}" destId="{41BE8EBA-B405-4F03-B9D8-F732100FA166}" srcOrd="0" destOrd="0" presId="urn:microsoft.com/office/officeart/2005/8/layout/radial1"/>
    <dgm:cxn modelId="{5DBEE2CF-9A01-4B65-A778-71FCEA440651}" type="presOf" srcId="{5E2E84BB-9B8C-4BE4-AACD-9F027654F80C}" destId="{21F12ECB-7DE0-4981-AE91-0862D25AED25}" srcOrd="0" destOrd="0" presId="urn:microsoft.com/office/officeart/2005/8/layout/radial1"/>
    <dgm:cxn modelId="{E92E82D3-5EE4-453A-9348-7F63C62EF43F}" type="presOf" srcId="{908513D6-07FF-46D3-A4BA-2BE48D84C4F8}" destId="{C42F8E9C-56DE-4F99-8C81-E62402A09C7D}" srcOrd="1" destOrd="0" presId="urn:microsoft.com/office/officeart/2005/8/layout/radial1"/>
    <dgm:cxn modelId="{DD869F7C-6C82-49D2-84E6-C50F0DC07BA6}" type="presOf" srcId="{5E516815-43E6-4403-BF18-B303A0315EFE}" destId="{EC84CE20-D70D-4FD2-8FBB-FD1A6720C132}" srcOrd="0" destOrd="0" presId="urn:microsoft.com/office/officeart/2005/8/layout/radial1"/>
    <dgm:cxn modelId="{F58CEA68-68EC-43BE-8745-93616BA9238B}" type="presOf" srcId="{DA3764BD-AF0C-4529-AE61-F233A71B89B0}" destId="{6AEC6948-7977-4401-97B1-FCBE2C70B61A}" srcOrd="0" destOrd="0" presId="urn:microsoft.com/office/officeart/2005/8/layout/radial1"/>
    <dgm:cxn modelId="{4ADCF311-8B54-4D2B-B41B-61B6F27AAB13}" type="presParOf" srcId="{41BE8EBA-B405-4F03-B9D8-F732100FA166}" destId="{49B4E005-9901-4B19-8555-9963E12B8952}" srcOrd="0" destOrd="0" presId="urn:microsoft.com/office/officeart/2005/8/layout/radial1"/>
    <dgm:cxn modelId="{45F63B2B-135F-4711-B0B0-9B240B9D19B7}" type="presParOf" srcId="{41BE8EBA-B405-4F03-B9D8-F732100FA166}" destId="{D4C84005-42FD-4A5F-BDC0-288AE3403181}" srcOrd="1" destOrd="0" presId="urn:microsoft.com/office/officeart/2005/8/layout/radial1"/>
    <dgm:cxn modelId="{64E7D6B9-95AE-4A59-87C6-B41BC87816C3}" type="presParOf" srcId="{D4C84005-42FD-4A5F-BDC0-288AE3403181}" destId="{06BFE863-EC73-4538-9A64-AD0F8EF0693F}" srcOrd="0" destOrd="0" presId="urn:microsoft.com/office/officeart/2005/8/layout/radial1"/>
    <dgm:cxn modelId="{EEA9D590-3D0E-4457-A440-B0D5EF86433B}" type="presParOf" srcId="{41BE8EBA-B405-4F03-B9D8-F732100FA166}" destId="{C4DE118B-B80D-46F1-92A3-4912F1F6D9CE}" srcOrd="2" destOrd="0" presId="urn:microsoft.com/office/officeart/2005/8/layout/radial1"/>
    <dgm:cxn modelId="{7B636EF4-7AF5-4C0D-8357-850E5E76FEEB}" type="presParOf" srcId="{41BE8EBA-B405-4F03-B9D8-F732100FA166}" destId="{FDD3C481-D1DC-4603-8734-D92CA65F009F}" srcOrd="3" destOrd="0" presId="urn:microsoft.com/office/officeart/2005/8/layout/radial1"/>
    <dgm:cxn modelId="{AB3D5B07-594F-4A25-BB02-19010A28B854}" type="presParOf" srcId="{FDD3C481-D1DC-4603-8734-D92CA65F009F}" destId="{C42F8E9C-56DE-4F99-8C81-E62402A09C7D}" srcOrd="0" destOrd="0" presId="urn:microsoft.com/office/officeart/2005/8/layout/radial1"/>
    <dgm:cxn modelId="{27EA18C6-A4FA-4E18-A35D-6D4DCCEAA876}" type="presParOf" srcId="{41BE8EBA-B405-4F03-B9D8-F732100FA166}" destId="{958015B9-D55E-4A2A-9D77-3BAB704B4ED0}" srcOrd="4" destOrd="0" presId="urn:microsoft.com/office/officeart/2005/8/layout/radial1"/>
    <dgm:cxn modelId="{E633F25C-A9DB-46D1-BDA5-07B327D57B40}" type="presParOf" srcId="{41BE8EBA-B405-4F03-B9D8-F732100FA166}" destId="{EC84CE20-D70D-4FD2-8FBB-FD1A6720C132}" srcOrd="5" destOrd="0" presId="urn:microsoft.com/office/officeart/2005/8/layout/radial1"/>
    <dgm:cxn modelId="{4559204D-3421-43B6-ADFE-890E446B296A}" type="presParOf" srcId="{EC84CE20-D70D-4FD2-8FBB-FD1A6720C132}" destId="{E30AAB74-7B0F-49DF-B1AC-30A8DCBDFB01}" srcOrd="0" destOrd="0" presId="urn:microsoft.com/office/officeart/2005/8/layout/radial1"/>
    <dgm:cxn modelId="{E7F56676-941B-47C3-88FA-93261242E070}" type="presParOf" srcId="{41BE8EBA-B405-4F03-B9D8-F732100FA166}" destId="{21F12ECB-7DE0-4981-AE91-0862D25AED25}" srcOrd="6" destOrd="0" presId="urn:microsoft.com/office/officeart/2005/8/layout/radial1"/>
    <dgm:cxn modelId="{7ADECB32-539C-4298-80DA-1D0ED3F2143C}" type="presParOf" srcId="{41BE8EBA-B405-4F03-B9D8-F732100FA166}" destId="{BE3E2463-40BC-49F7-B440-3E032140D899}" srcOrd="7" destOrd="0" presId="urn:microsoft.com/office/officeart/2005/8/layout/radial1"/>
    <dgm:cxn modelId="{9E736CD4-3883-4EE2-B16A-EEAE62001663}" type="presParOf" srcId="{BE3E2463-40BC-49F7-B440-3E032140D899}" destId="{D76D139F-CA95-4B88-AC98-6A34B9ABBBE6}" srcOrd="0" destOrd="0" presId="urn:microsoft.com/office/officeart/2005/8/layout/radial1"/>
    <dgm:cxn modelId="{03F3A596-3212-49A8-B19D-C981D6ED7C22}" type="presParOf" srcId="{41BE8EBA-B405-4F03-B9D8-F732100FA166}" destId="{6AEC6948-7977-4401-97B1-FCBE2C70B61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4E005-9901-4B19-8555-9963E12B8952}">
      <dsp:nvSpPr>
        <dsp:cNvPr id="0" name=""/>
        <dsp:cNvSpPr/>
      </dsp:nvSpPr>
      <dsp:spPr>
        <a:xfrm>
          <a:off x="2071029" y="1047309"/>
          <a:ext cx="1498646" cy="1102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Семейная гостиная</a:t>
          </a:r>
          <a:endParaRPr lang="ru-RU" sz="16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90501" y="1208738"/>
        <a:ext cx="1059702" cy="779448"/>
      </dsp:txXfrm>
    </dsp:sp>
    <dsp:sp modelId="{D4C84005-42FD-4A5F-BDC0-288AE3403181}">
      <dsp:nvSpPr>
        <dsp:cNvPr id="0" name=""/>
        <dsp:cNvSpPr/>
      </dsp:nvSpPr>
      <dsp:spPr>
        <a:xfrm rot="16344889">
          <a:off x="2796996" y="984221"/>
          <a:ext cx="97274" cy="29518"/>
        </a:xfrm>
        <a:custGeom>
          <a:avLst/>
          <a:gdLst/>
          <a:ahLst/>
          <a:cxnLst/>
          <a:rect l="0" t="0" r="0" b="0"/>
          <a:pathLst>
            <a:path>
              <a:moveTo>
                <a:pt x="0" y="14759"/>
              </a:moveTo>
              <a:lnTo>
                <a:pt x="97274" y="1475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43201" y="996548"/>
        <a:ext cx="4863" cy="4863"/>
      </dsp:txXfrm>
    </dsp:sp>
    <dsp:sp modelId="{C4DE118B-B80D-46F1-92A3-4912F1F6D9CE}">
      <dsp:nvSpPr>
        <dsp:cNvPr id="0" name=""/>
        <dsp:cNvSpPr/>
      </dsp:nvSpPr>
      <dsp:spPr>
        <a:xfrm>
          <a:off x="1846386" y="-60047"/>
          <a:ext cx="2045199" cy="10105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Совместный досуг взрослых и детей</a:t>
          </a:r>
          <a:endParaRPr lang="ru-RU" sz="12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45898" y="87944"/>
        <a:ext cx="1446175" cy="714561"/>
      </dsp:txXfrm>
    </dsp:sp>
    <dsp:sp modelId="{FDD3C481-D1DC-4603-8734-D92CA65F009F}">
      <dsp:nvSpPr>
        <dsp:cNvPr id="0" name=""/>
        <dsp:cNvSpPr/>
      </dsp:nvSpPr>
      <dsp:spPr>
        <a:xfrm rot="21507327">
          <a:off x="3569158" y="1562417"/>
          <a:ext cx="81237" cy="29518"/>
        </a:xfrm>
        <a:custGeom>
          <a:avLst/>
          <a:gdLst/>
          <a:ahLst/>
          <a:cxnLst/>
          <a:rect l="0" t="0" r="0" b="0"/>
          <a:pathLst>
            <a:path>
              <a:moveTo>
                <a:pt x="0" y="14759"/>
              </a:moveTo>
              <a:lnTo>
                <a:pt x="81237" y="1475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07746" y="1575145"/>
        <a:ext cx="4061" cy="4061"/>
      </dsp:txXfrm>
    </dsp:sp>
    <dsp:sp modelId="{958015B9-D55E-4A2A-9D77-3BAB704B4ED0}">
      <dsp:nvSpPr>
        <dsp:cNvPr id="0" name=""/>
        <dsp:cNvSpPr/>
      </dsp:nvSpPr>
      <dsp:spPr>
        <a:xfrm>
          <a:off x="3649220" y="1003227"/>
          <a:ext cx="1969244" cy="10926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Творческие мастерские «Секреты кухни</a:t>
          </a:r>
          <a:endParaRPr lang="ru-RU" sz="1200" b="1" kern="120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37609" y="1163245"/>
        <a:ext cx="1392466" cy="772636"/>
      </dsp:txXfrm>
    </dsp:sp>
    <dsp:sp modelId="{EC84CE20-D70D-4FD2-8FBB-FD1A6720C132}">
      <dsp:nvSpPr>
        <dsp:cNvPr id="0" name=""/>
        <dsp:cNvSpPr/>
      </dsp:nvSpPr>
      <dsp:spPr>
        <a:xfrm rot="5414883">
          <a:off x="2758432" y="2194131"/>
          <a:ext cx="118555" cy="29518"/>
        </a:xfrm>
        <a:custGeom>
          <a:avLst/>
          <a:gdLst/>
          <a:ahLst/>
          <a:cxnLst/>
          <a:rect l="0" t="0" r="0" b="0"/>
          <a:pathLst>
            <a:path>
              <a:moveTo>
                <a:pt x="0" y="14759"/>
              </a:moveTo>
              <a:lnTo>
                <a:pt x="118555" y="1475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814746" y="2205926"/>
        <a:ext cx="5927" cy="5927"/>
      </dsp:txXfrm>
    </dsp:sp>
    <dsp:sp modelId="{21F12ECB-7DE0-4981-AE91-0862D25AED25}">
      <dsp:nvSpPr>
        <dsp:cNvPr id="0" name=""/>
        <dsp:cNvSpPr/>
      </dsp:nvSpPr>
      <dsp:spPr>
        <a:xfrm>
          <a:off x="1778902" y="2268165"/>
          <a:ext cx="2072127" cy="11489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Дискуссионные встречи, практикумы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2358" y="2436423"/>
        <a:ext cx="1465215" cy="812419"/>
      </dsp:txXfrm>
    </dsp:sp>
    <dsp:sp modelId="{BE3E2463-40BC-49F7-B440-3E032140D899}">
      <dsp:nvSpPr>
        <dsp:cNvPr id="0" name=""/>
        <dsp:cNvSpPr/>
      </dsp:nvSpPr>
      <dsp:spPr>
        <a:xfrm rot="10737048">
          <a:off x="1981719" y="1598242"/>
          <a:ext cx="89549" cy="29518"/>
        </a:xfrm>
        <a:custGeom>
          <a:avLst/>
          <a:gdLst/>
          <a:ahLst/>
          <a:cxnLst/>
          <a:rect l="0" t="0" r="0" b="0"/>
          <a:pathLst>
            <a:path>
              <a:moveTo>
                <a:pt x="0" y="14759"/>
              </a:moveTo>
              <a:lnTo>
                <a:pt x="89549" y="1475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024255" y="1610762"/>
        <a:ext cx="4477" cy="4477"/>
      </dsp:txXfrm>
    </dsp:sp>
    <dsp:sp modelId="{6AEC6948-7977-4401-97B1-FCBE2C70B61A}">
      <dsp:nvSpPr>
        <dsp:cNvPr id="0" name=""/>
        <dsp:cNvSpPr/>
      </dsp:nvSpPr>
      <dsp:spPr>
        <a:xfrm>
          <a:off x="90798" y="1058566"/>
          <a:ext cx="1891360" cy="1145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Познавательно-исследовательские</a:t>
          </a:r>
          <a:r>
            <a:rPr lang="ru-RU" sz="1200" b="1" kern="1200" dirty="0" smtClean="0">
              <a:solidFill>
                <a:schemeClr val="accent3">
                  <a:lumMod val="75000"/>
                </a:schemeClr>
              </a:solidFill>
            </a:rPr>
            <a:t> </a:t>
          </a:r>
          <a:r>
            <a:rPr lang="ru-RU" sz="1200" b="1" kern="12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мастер-классы</a:t>
          </a:r>
          <a:endParaRPr lang="ru-RU" sz="1200" b="1" kern="1200" dirty="0">
            <a:solidFill>
              <a:schemeClr val="accent3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7781" y="1226267"/>
        <a:ext cx="1337394" cy="809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8F7E4-6611-419F-A001-1FA6353DC2B8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BCBEE-AAFD-488D-B83F-FC911E020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81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E61A5-39D4-49BF-A1F7-A338F6E6FA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56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67AB-3512-406F-ACBE-C57064512F4A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095-9ADA-427B-BC10-588B7C793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12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67AB-3512-406F-ACBE-C57064512F4A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095-9ADA-427B-BC10-588B7C793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47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67AB-3512-406F-ACBE-C57064512F4A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095-9ADA-427B-BC10-588B7C793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6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67AB-3512-406F-ACBE-C57064512F4A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095-9ADA-427B-BC10-588B7C793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64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67AB-3512-406F-ACBE-C57064512F4A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095-9ADA-427B-BC10-588B7C793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6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67AB-3512-406F-ACBE-C57064512F4A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095-9ADA-427B-BC10-588B7C793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4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67AB-3512-406F-ACBE-C57064512F4A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095-9ADA-427B-BC10-588B7C793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9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67AB-3512-406F-ACBE-C57064512F4A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095-9ADA-427B-BC10-588B7C793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6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67AB-3512-406F-ACBE-C57064512F4A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095-9ADA-427B-BC10-588B7C793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418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67AB-3512-406F-ACBE-C57064512F4A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095-9ADA-427B-BC10-588B7C793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81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67AB-3512-406F-ACBE-C57064512F4A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095-9ADA-427B-BC10-588B7C793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367AB-3512-406F-ACBE-C57064512F4A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CA095-9ADA-427B-BC10-588B7C793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27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pn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5.pn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" y="9893"/>
            <a:ext cx="9906000" cy="6848107"/>
          </a:xfrm>
          <a:prstGeom prst="rect">
            <a:avLst/>
          </a:prstGeom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217791" y="944299"/>
            <a:ext cx="5688209" cy="1638182"/>
          </a:xfrm>
        </p:spPr>
        <p:txBody>
          <a:bodyPr>
            <a:normAutofit fontScale="90000"/>
          </a:bodyPr>
          <a:lstStyle/>
          <a:p>
            <a:pPr algn="r"/>
            <a:r>
              <a:rPr lang="ru-RU" sz="1625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25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25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25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25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25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95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5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«От того, как прошло детство, </a:t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кто вёл ребенка за руку в детские годы, </a:t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что вошло в его разум и сердце из окружающего мира – </a:t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от этого в решающей степени зависит,</a:t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каким человеком станет сегодняшний малыш».</a:t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В.А.Сухомлинский</a:t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b="1" i="1" dirty="0" smtClean="0"/>
              <a:t> </a:t>
            </a:r>
          </a:p>
        </p:txBody>
      </p:sp>
      <p:pic>
        <p:nvPicPr>
          <p:cNvPr id="6" name="про детский сад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1384105" y="5641308"/>
            <a:ext cx="130576" cy="130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0877" y="3226224"/>
            <a:ext cx="7420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93366"/>
                </a:solidFill>
                <a:latin typeface="Bookman Old Style" panose="02050604050505020204" pitchFamily="18" charset="0"/>
              </a:rPr>
              <a:t>Семейная гостиная-как </a:t>
            </a:r>
            <a:r>
              <a:rPr lang="ru-RU" sz="2400" b="1" dirty="0" smtClean="0">
                <a:solidFill>
                  <a:srgbClr val="993366"/>
                </a:solidFill>
                <a:latin typeface="Bookman Old Style" panose="02050604050505020204" pitchFamily="18" charset="0"/>
              </a:rPr>
              <a:t>одна из форм взаимодействия </a:t>
            </a:r>
            <a:r>
              <a:rPr lang="ru-RU" sz="2400" b="1" dirty="0">
                <a:solidFill>
                  <a:srgbClr val="993366"/>
                </a:solidFill>
                <a:latin typeface="Bookman Old Style" panose="02050604050505020204" pitchFamily="18" charset="0"/>
              </a:rPr>
              <a:t>ДОУ и семьи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3669" y="4919001"/>
            <a:ext cx="47764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latin typeface="Book Antiqua" panose="02040602050305030304" pitchFamily="18" charset="0"/>
              </a:rPr>
              <a:t>Дунаева Ирина Александровна</a:t>
            </a:r>
          </a:p>
          <a:p>
            <a:pPr algn="r"/>
            <a:r>
              <a:rPr lang="ru-RU" sz="1600" dirty="0">
                <a:latin typeface="Book Antiqua" panose="02040602050305030304" pitchFamily="18" charset="0"/>
              </a:rPr>
              <a:t>воспитатель 1 квалификационной категории</a:t>
            </a:r>
          </a:p>
          <a:p>
            <a:pPr algn="r"/>
            <a:r>
              <a:rPr lang="ru-RU" sz="1600" dirty="0">
                <a:latin typeface="Book Antiqua" panose="02040602050305030304" pitchFamily="18" charset="0"/>
              </a:rPr>
              <a:t>МКДОУ АГО «</a:t>
            </a:r>
            <a:r>
              <a:rPr lang="ru-RU" sz="1600" dirty="0" err="1">
                <a:latin typeface="Book Antiqua" panose="02040602050305030304" pitchFamily="18" charset="0"/>
              </a:rPr>
              <a:t>Ачитский</a:t>
            </a:r>
            <a:r>
              <a:rPr lang="ru-RU" sz="1600" dirty="0">
                <a:latin typeface="Book Antiqua" panose="02040602050305030304" pitchFamily="18" charset="0"/>
              </a:rPr>
              <a:t> детский сад «Улыбка</a:t>
            </a:r>
          </a:p>
          <a:p>
            <a:pPr algn="r"/>
            <a:r>
              <a:rPr lang="ru-RU" sz="1600" dirty="0">
                <a:latin typeface="Book Antiqua" panose="02040602050305030304" pitchFamily="18" charset="0"/>
              </a:rPr>
              <a:t>-филиал «</a:t>
            </a:r>
            <a:r>
              <a:rPr lang="ru-RU" sz="1600" dirty="0" err="1">
                <a:latin typeface="Book Antiqua" panose="02040602050305030304" pitchFamily="18" charset="0"/>
              </a:rPr>
              <a:t>Ачитский</a:t>
            </a:r>
            <a:r>
              <a:rPr lang="ru-RU" sz="1600" dirty="0">
                <a:latin typeface="Book Antiqua" panose="02040602050305030304" pitchFamily="18" charset="0"/>
              </a:rPr>
              <a:t> детский сад «Тополек»</a:t>
            </a:r>
          </a:p>
        </p:txBody>
      </p:sp>
    </p:spTree>
    <p:extLst>
      <p:ext uri="{BB962C8B-B14F-4D97-AF65-F5344CB8AC3E}">
        <p14:creationId xmlns:p14="http://schemas.microsoft.com/office/powerpoint/2010/main" val="316357272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9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mute="1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7037" y="2113484"/>
            <a:ext cx="9231923" cy="23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fontAlgn="base">
              <a:spcAft>
                <a:spcPts val="0"/>
              </a:spcAft>
            </a:pPr>
            <a:r>
              <a:rPr lang="ru-RU" sz="16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В процессе проведения таких мероприятий родители вместе со своим ребенком играют, лепят, рисуют, выполняют спортивные и танцевальные упражнения, задают друг другу вопросы, загадывают загадки, соревнуются, путешествуют, посещают лабораторию «Почемучки», где проводят различные опыты и эксперименты с предметами неживой и живой природы, знакомятся с «Секретами кухни».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</a:t>
            </a:r>
            <a:r>
              <a:rPr lang="ru-RU" sz="16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образом, современные формы организации работы семейной гостиной позволяют активизировать взаимодействие с родителями по вопросам всестороннего личностного развития воспитанников, создают атмосферу доверия, взаимопонимания и сотрудничества со всеми участниками образовательного процесса.</a:t>
            </a:r>
            <a:endParaRPr lang="ru-RU" sz="16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imag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1"/>
            <a:ext cx="9906000" cy="68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9655" y="2432928"/>
            <a:ext cx="6471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587" y="5501636"/>
            <a:ext cx="6927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/>
              <a:t>МОИ КОНТАКТЫ:</a:t>
            </a:r>
          </a:p>
          <a:p>
            <a:pPr algn="r"/>
            <a:r>
              <a:rPr lang="en-US" sz="3200" dirty="0" smtClean="0"/>
              <a:t>irishka75-75.dunaeva@yandex.ru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9519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imag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1"/>
            <a:ext cx="9906000" cy="68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720" y="404664"/>
            <a:ext cx="718015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Book Antiqua" panose="02040602050305030304" pitchFamily="18" charset="0"/>
              </a:rPr>
              <a:t>	В соответствии с Законом «Об образовании в Российской Федерации»  одной из основных задач, стоящих перед дошкольным образовательным учреждением, является «взаимодействие с семьей для обеспечения полноценного развития личности ребенка». </a:t>
            </a:r>
          </a:p>
          <a:p>
            <a:pPr algn="just"/>
            <a:r>
              <a:rPr lang="ru-RU" sz="2400" dirty="0">
                <a:latin typeface="Book Antiqua" panose="02040602050305030304" pitchFamily="18" charset="0"/>
              </a:rPr>
              <a:t>	Разработан новый федеральный государственный образовательный стандарт дошкольного образования, который отвечает новым социальным запросам, и в котором большое внимание уделяется работе с родителями.</a:t>
            </a:r>
          </a:p>
          <a:p>
            <a:pPr algn="ctr"/>
            <a:endParaRPr lang="ru-RU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4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Рабочий стол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46252" y="416900"/>
            <a:ext cx="71616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	Детский </a:t>
            </a:r>
            <a:r>
              <a:rPr lang="ru-RU" sz="2400" dirty="0">
                <a:latin typeface="Bookman Old Style" pitchFamily="18" charset="0"/>
              </a:rPr>
              <a:t>сад и семья призваны дополнять друг друга и взаимодействовать между собой. И семья, и дошкольное учреждение по своему передают ребенку социальный опыт. Таким образом, они создают оптимальные условия для вхождения маленького человека в большой мир.</a:t>
            </a: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	В </a:t>
            </a:r>
            <a:r>
              <a:rPr lang="ru-RU" sz="2400" dirty="0">
                <a:latin typeface="Bookman Old Style" pitchFamily="18" charset="0"/>
              </a:rPr>
              <a:t>связи с этим необходимо по-новому взглянуть на взаимодействие дошкольного образовательного учреждения с родителями, с целью создания единого образовательного пространства "семья - детский сад" для их равноправного и заинтересованного партнерства.</a:t>
            </a:r>
          </a:p>
        </p:txBody>
      </p:sp>
    </p:spTree>
    <p:extLst>
      <p:ext uri="{BB962C8B-B14F-4D97-AF65-F5344CB8AC3E}">
        <p14:creationId xmlns:p14="http://schemas.microsoft.com/office/powerpoint/2010/main" val="359763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1015" y="2005781"/>
            <a:ext cx="95238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	</a:t>
            </a:r>
            <a:r>
              <a:rPr lang="ru-RU" sz="1600" dirty="0" smtClean="0">
                <a:latin typeface="Bookman Old Style" pitchFamily="18" charset="0"/>
              </a:rPr>
              <a:t>Одна </a:t>
            </a:r>
            <a:r>
              <a:rPr lang="ru-RU" sz="1600" dirty="0">
                <a:latin typeface="Bookman Old Style" pitchFamily="18" charset="0"/>
              </a:rPr>
              <a:t>из эффективных форм взаимодействия ДОУ и семьи – семейная гостиная. </a:t>
            </a:r>
            <a:endParaRPr lang="ru-RU" sz="1600" dirty="0" smtClean="0">
              <a:latin typeface="Bookman Old Style" pitchFamily="18" charset="0"/>
            </a:endParaRPr>
          </a:p>
          <a:p>
            <a:pPr algn="just"/>
            <a:r>
              <a:rPr lang="ru-RU" sz="1600" dirty="0" smtClean="0">
                <a:latin typeface="Bookman Old Style" pitchFamily="18" charset="0"/>
              </a:rPr>
              <a:t>Семейная гостиная-это </a:t>
            </a:r>
            <a:r>
              <a:rPr lang="ru-RU" sz="1600" dirty="0">
                <a:latin typeface="Bookman Old Style" pitchFamily="18" charset="0"/>
              </a:rPr>
              <a:t>перспективная форма работы с родителями, учитывающая актуальные потребности семей и способствующая формированию активной жизненной позиции участников процесса, их сплочению, передачи опыта в воспитании детей.    </a:t>
            </a:r>
            <a:endParaRPr lang="ru-RU" sz="16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just" fontAlgn="base"/>
            <a:r>
              <a:rPr lang="ru-RU" sz="1600" dirty="0">
                <a:latin typeface="Bookman Old Style" pitchFamily="18" charset="0"/>
              </a:rPr>
              <a:t>	</a:t>
            </a:r>
            <a:endParaRPr lang="ru-RU" sz="1600" dirty="0" smtClean="0">
              <a:latin typeface="Bookman Old Style" pitchFamily="18" charset="0"/>
            </a:endParaRPr>
          </a:p>
          <a:p>
            <a:pPr algn="just" fontAlgn="base"/>
            <a:r>
              <a:rPr lang="ru-RU" sz="1600" b="1" i="1" dirty="0">
                <a:latin typeface="Bookman Old Style" pitchFamily="18" charset="0"/>
              </a:rPr>
              <a:t>	</a:t>
            </a:r>
            <a:r>
              <a:rPr lang="ru-RU" sz="1600" b="1" i="1" dirty="0" smtClean="0">
                <a:latin typeface="Bookman Old Style" pitchFamily="18" charset="0"/>
              </a:rPr>
              <a:t>Цель </a:t>
            </a:r>
            <a:r>
              <a:rPr lang="ru-RU" sz="1600" b="1" i="1" dirty="0">
                <a:latin typeface="Bookman Old Style" pitchFamily="18" charset="0"/>
              </a:rPr>
              <a:t>работы гостиной</a:t>
            </a:r>
            <a:r>
              <a:rPr lang="ru-RU" sz="1600" b="1" dirty="0">
                <a:latin typeface="Bookman Old Style" pitchFamily="18" charset="0"/>
              </a:rPr>
              <a:t>:</a:t>
            </a:r>
            <a:r>
              <a:rPr lang="ru-RU" sz="1600" dirty="0">
                <a:latin typeface="Bookman Old Style" pitchFamily="18" charset="0"/>
              </a:rPr>
              <a:t> гармонизация </a:t>
            </a:r>
            <a:r>
              <a:rPr lang="ru-RU" sz="1600" dirty="0" err="1">
                <a:latin typeface="Bookman Old Style" pitchFamily="18" charset="0"/>
              </a:rPr>
              <a:t>детско</a:t>
            </a:r>
            <a:r>
              <a:rPr lang="ru-RU" sz="1600" dirty="0">
                <a:latin typeface="Bookman Old Style" pitchFamily="18" charset="0"/>
              </a:rPr>
              <a:t> – родительских отношений.</a:t>
            </a:r>
          </a:p>
          <a:p>
            <a:pPr algn="just" fontAlgn="base"/>
            <a:r>
              <a:rPr lang="ru-RU" sz="1600" b="1" i="1" dirty="0">
                <a:latin typeface="Bookman Old Style" pitchFamily="18" charset="0"/>
              </a:rPr>
              <a:t>	Задачи:</a:t>
            </a:r>
            <a:endParaRPr lang="ru-RU" sz="1600" dirty="0">
              <a:latin typeface="Bookman Old Style" pitchFamily="18" charset="0"/>
            </a:endParaRPr>
          </a:p>
          <a:p>
            <a:pPr algn="just" fontAlgn="base"/>
            <a:r>
              <a:rPr lang="ru-RU" sz="1600" dirty="0">
                <a:latin typeface="Bookman Old Style" pitchFamily="18" charset="0"/>
              </a:rPr>
              <a:t>-     формирование у родителей способности понять потребности ребёнка, сделать его счастливым; умение видеть перспективы его развития;</a:t>
            </a:r>
          </a:p>
          <a:p>
            <a:pPr algn="just" fontAlgn="base"/>
            <a:r>
              <a:rPr lang="ru-RU" sz="1600" dirty="0">
                <a:latin typeface="Bookman Old Style" pitchFamily="18" charset="0"/>
              </a:rPr>
              <a:t>-        формирование у детей уверенности в себе и в своих силах, а так же позитивного отношения к себе, взрослым и к окружающему миру.</a:t>
            </a:r>
          </a:p>
          <a:p>
            <a:pPr algn="just" fontAlgn="base"/>
            <a:r>
              <a:rPr lang="ru-RU" sz="1600" dirty="0">
                <a:latin typeface="Bookman Old Style" pitchFamily="18" charset="0"/>
              </a:rPr>
              <a:t>-        формирование у родителей осознанного отношения к собственным взглядам и установкам в воспитании ребенка;</a:t>
            </a:r>
          </a:p>
          <a:p>
            <a:pPr algn="just" fontAlgn="base"/>
            <a:r>
              <a:rPr lang="ru-RU" sz="1600" dirty="0">
                <a:latin typeface="Bookman Old Style" pitchFamily="18" charset="0"/>
              </a:rPr>
              <a:t>-          поддержание интереса родителей к внутреннему миру своего ребенка.</a:t>
            </a:r>
          </a:p>
          <a:p>
            <a:pPr algn="just" fontAlgn="base"/>
            <a:r>
              <a:rPr lang="ru-RU" sz="1600" b="1" i="1" dirty="0">
                <a:latin typeface="Bookman Old Style" pitchFamily="18" charset="0"/>
              </a:rPr>
              <a:t>	Периодичность</a:t>
            </a:r>
            <a:r>
              <a:rPr lang="ru-RU" sz="1600" b="1" dirty="0">
                <a:latin typeface="Bookman Old Style" pitchFamily="18" charset="0"/>
              </a:rPr>
              <a:t>:</a:t>
            </a:r>
            <a:r>
              <a:rPr lang="ru-RU" sz="1600" dirty="0">
                <a:latin typeface="Bookman Old Style" pitchFamily="18" charset="0"/>
              </a:rPr>
              <a:t> встречи семейной гостиной проводятся 4–5 раз в учебный год. </a:t>
            </a:r>
            <a:endParaRPr lang="ru-RU" sz="1600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just"/>
            <a:endParaRPr lang="ru-RU" sz="1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40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14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713" y="2141869"/>
            <a:ext cx="9678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i="1" dirty="0" smtClean="0">
                <a:latin typeface="Bookman Old Style" pitchFamily="18" charset="0"/>
              </a:rPr>
              <a:t>	</a:t>
            </a:r>
            <a:endParaRPr lang="ru-RU" sz="2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2206" y="1965803"/>
            <a:ext cx="91615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Работа в семейной гостиной реализовывается через игровую деятельность детей и взрослых, создание комфортного психологического климата и благоприятной предметно-пространственной среды. Для активизации воспитательных возможностей родителей используются разнообразные активные формы общения с </a:t>
            </a:r>
            <a:r>
              <a:rPr lang="ru-RU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ними:</a:t>
            </a:r>
            <a:endParaRPr lang="ru-RU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50321444"/>
              </p:ext>
            </p:extLst>
          </p:nvPr>
        </p:nvGraphicFramePr>
        <p:xfrm>
          <a:off x="2215662" y="3429001"/>
          <a:ext cx="5627076" cy="3351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34228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43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55409" y="1997612"/>
            <a:ext cx="554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«Ребенок и правила дорожного движения»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E:\семейная гостева дети и правила дорожного движения\DSCN63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1" y="2481353"/>
            <a:ext cx="1966344" cy="1512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семейная гостева дети и правила дорожного движения\DSCN638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52" y="2481353"/>
            <a:ext cx="2145912" cy="149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E:\семейная гостева дети и правила дорожного движения\DSCN639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62" y="2481354"/>
            <a:ext cx="2025455" cy="1512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E:\семейная гостева дети и правила дорожного движения\DSCN639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441" y="2482573"/>
            <a:ext cx="2031886" cy="1511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E:\семейная гостева дети и правила дорожного движения\DSCN639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1" y="4276578"/>
            <a:ext cx="1966344" cy="1625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E:\семейная гостева дети и правила дорожного движения\DSCN641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52" y="4276577"/>
            <a:ext cx="2145912" cy="1625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E:\семейная гостева дети и правила дорожного движения\DSCN6413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079" y="4320429"/>
            <a:ext cx="2105438" cy="1581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Documents and Settings\Администратор\Рабочий стол\САДИК\ФОТО ПДД 08.09.17\20170908_172104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717" y="4320428"/>
            <a:ext cx="2102610" cy="158160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3560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6843" y="1977295"/>
            <a:ext cx="6259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«Путешествие в 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страну </a:t>
            </a: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ДЕТСТВА»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73" y="1981781"/>
            <a:ext cx="1957486" cy="1304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92" y="2499178"/>
            <a:ext cx="1769344" cy="1327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955" y="2499178"/>
            <a:ext cx="1760612" cy="1320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17" y="2499178"/>
            <a:ext cx="1769345" cy="1327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70" y="2007803"/>
            <a:ext cx="1846042" cy="125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72" y="3708184"/>
            <a:ext cx="2048519" cy="147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89" y="5350514"/>
            <a:ext cx="1906804" cy="1430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63" y="5502279"/>
            <a:ext cx="1519312" cy="1284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55" y="3754721"/>
            <a:ext cx="1965872" cy="1486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94" y="3826187"/>
            <a:ext cx="2418996" cy="1612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019" y="5406944"/>
            <a:ext cx="1866300" cy="1343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978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9" y="2299969"/>
            <a:ext cx="2609424" cy="1957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73194" y="1940204"/>
            <a:ext cx="2542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03510"/>
                </a:solidFill>
                <a:latin typeface="Bookman Old Style" pitchFamily="18" charset="0"/>
              </a:rPr>
              <a:t>«Секреты кухни»</a:t>
            </a:r>
            <a:endParaRPr lang="ru-RU" sz="2000" b="1" dirty="0">
              <a:solidFill>
                <a:srgbClr val="F03510"/>
              </a:solidFill>
              <a:latin typeface="Bookman Old Style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88" y="2355315"/>
            <a:ext cx="3116875" cy="4155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847" y="2333387"/>
            <a:ext cx="2555631" cy="1916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7" y="4487913"/>
            <a:ext cx="2697646" cy="2023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951" y="4615675"/>
            <a:ext cx="2602527" cy="1951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597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3" descr="G:\семейная гостевая в 1 мл\IMG_0171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07" y="2371664"/>
            <a:ext cx="2133992" cy="14595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476499" y="1882192"/>
            <a:ext cx="5710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Bookman Old Style" pitchFamily="18" charset="0"/>
              </a:rPr>
              <a:t>«Маленькими шагами – в прекрасный мир»</a:t>
            </a:r>
          </a:p>
        </p:txBody>
      </p:sp>
      <p:pic>
        <p:nvPicPr>
          <p:cNvPr id="5" name="Рисунок 4" descr="G:\семейная гостевая в 1 мл\IMG_017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020" y="2320791"/>
            <a:ext cx="2222695" cy="1503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3" descr="G:\семейная гостевая в 1 мл\IMG_0176.JP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408" y="2320791"/>
            <a:ext cx="2184078" cy="148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:\семейная гостевая в 1 мл\IMG_017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859" y="2371663"/>
            <a:ext cx="2075886" cy="1452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G:\семейная гостевая в 1 мл\IMG_018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3" y="4235868"/>
            <a:ext cx="2133992" cy="1572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G:\семейная гостевая в 1 мл\IMG_0185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020" y="4235868"/>
            <a:ext cx="2254907" cy="154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13" descr="Описание: G:\семейная гостевая в 1 мл\IMG_018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84" y="4241310"/>
            <a:ext cx="2342726" cy="156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3" descr="G:\семейная гостевая в 1 мл\IMG_0188.JPG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859" y="4241310"/>
            <a:ext cx="2075886" cy="155637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944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|0.8|0.8|0.8|0.8|0.7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1.1|1.2|1.2|1.4|1.4|1.4|1.4|1.5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1|2.4|2.5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7|1.6|1.5|1.5|1.5|1.5|1.5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95</Words>
  <Application>Microsoft Office PowerPoint</Application>
  <PresentationFormat>Лист A4 (210x297 мм)</PresentationFormat>
  <Paragraphs>37</Paragraphs>
  <Slides>11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Book Antiqua</vt:lpstr>
      <vt:lpstr>Bookman Old Style</vt:lpstr>
      <vt:lpstr>Calibri</vt:lpstr>
      <vt:lpstr>Calibri Light</vt:lpstr>
      <vt:lpstr>Monotype Corsiva</vt:lpstr>
      <vt:lpstr>Times New Roman</vt:lpstr>
      <vt:lpstr>Тема Office</vt:lpstr>
      <vt:lpstr>    «От того, как прошло детство,  кто вёл ребенка за руку в детские годы,  что вошло в его разум и сердце из окружающего мира –  от этого в решающей степени зависит,  каким человеком станет сегодняшний малыш».   В.А.Сухомлинский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Дунаева</dc:creator>
  <cp:lastModifiedBy>Дунаева</cp:lastModifiedBy>
  <cp:revision>19</cp:revision>
  <dcterms:created xsi:type="dcterms:W3CDTF">2017-10-18T17:17:02Z</dcterms:created>
  <dcterms:modified xsi:type="dcterms:W3CDTF">2017-11-08T04:30:59Z</dcterms:modified>
</cp:coreProperties>
</file>