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19.07.2017</a:t>
            </a:fld>
            <a:endParaRPr lang="ru-RU"/>
          </a:p>
        </p:txBody>
      </p:sp>
      <p:sp>
        <p:nvSpPr>
          <p:cNvPr id="8" name="Slide Number Placeholder 7"/>
          <p:cNvSpPr>
            <a:spLocks noGrp="1"/>
          </p:cNvSpPr>
          <p:nvPr>
            <p:ph type="sldNum" sz="quarter" idx="11"/>
          </p:nvPr>
        </p:nvSpPr>
        <p:spPr/>
        <p:txBody>
          <a:bodyPr/>
          <a:lstStyle/>
          <a:p>
            <a:fld id="{B19B0651-EE4F-4900-A07F-96A6BFA9D0F0}"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19.07.2017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19.07.2017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B4C71EC6-210F-42DE-9C53-41977AD35B3D}" type="datetimeFigureOut">
              <a:rPr lang="ru-RU" smtClean="0"/>
              <a:t>19.07.2017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19.07.2017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5" name="Date Placeholder 4"/>
          <p:cNvSpPr>
            <a:spLocks noGrp="1"/>
          </p:cNvSpPr>
          <p:nvPr>
            <p:ph type="dt" sz="half" idx="10"/>
          </p:nvPr>
        </p:nvSpPr>
        <p:spPr/>
        <p:txBody>
          <a:bodyPr/>
          <a:lstStyle/>
          <a:p>
            <a:fld id="{B4C71EC6-210F-42DE-9C53-41977AD35B3D}" type="datetimeFigureOut">
              <a:rPr lang="ru-RU" smtClean="0"/>
              <a:t>19.07.2017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365760" y="1600200"/>
            <a:ext cx="4041648"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t>19.07.2017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1" name="Content Placeholder 10"/>
          <p:cNvSpPr>
            <a:spLocks noGrp="1"/>
          </p:cNvSpPr>
          <p:nvPr>
            <p:ph sz="quarter" idx="13"/>
          </p:nvPr>
        </p:nvSpPr>
        <p:spPr>
          <a:xfrm>
            <a:off x="457200" y="2212848"/>
            <a:ext cx="4041648"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19.07.2017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19.07.2017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19.07.2017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19.07.2017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4C71EC6-210F-42DE-9C53-41977AD35B3D}" type="datetimeFigureOut">
              <a:rPr lang="ru-RU" smtClean="0"/>
              <a:t>19.07.2017</a:t>
            </a:fld>
            <a:endParaRPr lang="ru-RU"/>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ru-RU"/>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19B0651-EE4F-4900-A07F-96A6BFA9D0F0}" type="slidenum">
              <a:rPr lang="ru-RU" smtClean="0"/>
              <a:t>‹#›</a:t>
            </a:fld>
            <a:endParaRPr lang="ru-RU"/>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15416"/>
            <a:ext cx="8229600" cy="1600200"/>
          </a:xfrm>
        </p:spPr>
        <p:txBody>
          <a:bodyPr>
            <a:normAutofit/>
          </a:bodyPr>
          <a:lstStyle/>
          <a:p>
            <a:pPr>
              <a:lnSpc>
                <a:spcPct val="100000"/>
              </a:lnSpc>
            </a:pPr>
            <a:r>
              <a:rPr lang="ru-RU" sz="2400" b="1" dirty="0" smtClean="0">
                <a:solidFill>
                  <a:schemeClr val="accent5">
                    <a:lumMod val="75000"/>
                  </a:schemeClr>
                </a:solidFill>
                <a:effectLst/>
                <a:latin typeface="Bookman Old Style" pitchFamily="18" charset="0"/>
              </a:rPr>
              <a:t>Семейная гостевая с родителями </a:t>
            </a:r>
            <a:br>
              <a:rPr lang="ru-RU" sz="2400" b="1" dirty="0" smtClean="0">
                <a:solidFill>
                  <a:schemeClr val="accent5">
                    <a:lumMod val="75000"/>
                  </a:schemeClr>
                </a:solidFill>
                <a:effectLst/>
                <a:latin typeface="Bookman Old Style" pitchFamily="18" charset="0"/>
              </a:rPr>
            </a:br>
            <a:r>
              <a:rPr lang="ru-RU" sz="2400" b="1" dirty="0" smtClean="0">
                <a:solidFill>
                  <a:schemeClr val="accent5">
                    <a:lumMod val="75000"/>
                  </a:schemeClr>
                </a:solidFill>
                <a:effectLst/>
                <a:latin typeface="Bookman Old Style" pitchFamily="18" charset="0"/>
              </a:rPr>
              <a:t>«Неизведанное рядом»</a:t>
            </a:r>
            <a:endParaRPr lang="ru-RU" sz="2400" b="1" dirty="0">
              <a:solidFill>
                <a:schemeClr val="accent5">
                  <a:lumMod val="75000"/>
                </a:schemeClr>
              </a:solidFill>
              <a:effectLst/>
              <a:latin typeface="Bookman Old Style" pitchFamily="18" charset="0"/>
            </a:endParaRPr>
          </a:p>
        </p:txBody>
      </p:sp>
      <p:sp>
        <p:nvSpPr>
          <p:cNvPr id="3" name="Объект 2"/>
          <p:cNvSpPr>
            <a:spLocks noGrp="1"/>
          </p:cNvSpPr>
          <p:nvPr>
            <p:ph idx="1"/>
          </p:nvPr>
        </p:nvSpPr>
        <p:spPr>
          <a:xfrm>
            <a:off x="395536" y="2204864"/>
            <a:ext cx="8229600" cy="4525963"/>
          </a:xfrm>
        </p:spPr>
        <p:txBody>
          <a:bodyPr>
            <a:normAutofit fontScale="40000" lnSpcReduction="20000"/>
          </a:bodyPr>
          <a:lstStyle/>
          <a:p>
            <a:pPr marL="0" indent="0" algn="just">
              <a:buNone/>
            </a:pPr>
            <a:r>
              <a:rPr lang="ru-RU" sz="3500" b="1" i="1" dirty="0" smtClean="0">
                <a:latin typeface="Bookman Old Style" pitchFamily="18" charset="0"/>
              </a:rPr>
              <a:t>	</a:t>
            </a:r>
            <a:r>
              <a:rPr lang="ru-RU" sz="3500" b="1" i="1" dirty="0" smtClean="0">
                <a:solidFill>
                  <a:schemeClr val="tx1"/>
                </a:solidFill>
                <a:latin typeface="Bookman Old Style" pitchFamily="18" charset="0"/>
              </a:rPr>
              <a:t>Цель</a:t>
            </a:r>
            <a:r>
              <a:rPr lang="ru-RU" sz="3500" b="1" i="1" dirty="0">
                <a:solidFill>
                  <a:schemeClr val="tx1"/>
                </a:solidFill>
                <a:latin typeface="Bookman Old Style" pitchFamily="18" charset="0"/>
              </a:rPr>
              <a:t>:</a:t>
            </a:r>
            <a:r>
              <a:rPr lang="ru-RU" sz="3500" dirty="0">
                <a:solidFill>
                  <a:schemeClr val="tx1"/>
                </a:solidFill>
                <a:latin typeface="Bookman Old Style" pitchFamily="18" charset="0"/>
              </a:rPr>
              <a:t> познакомить родителей с детским экспериментированием, раскрыть его значение для развития творческих и познавательных способностей, мышления, воображения, исследовательской активности и самостоятельности дошкольников.</a:t>
            </a:r>
          </a:p>
          <a:p>
            <a:pPr marL="0" indent="0" algn="just">
              <a:buNone/>
            </a:pPr>
            <a:r>
              <a:rPr lang="ru-RU" sz="3500" dirty="0">
                <a:solidFill>
                  <a:schemeClr val="tx1"/>
                </a:solidFill>
                <a:latin typeface="Bookman Old Style" pitchFamily="18" charset="0"/>
              </a:rPr>
              <a:t>Ознакомить с некоторыми экспериментами, которые можно проводить с детьми в домашних условиях.</a:t>
            </a:r>
          </a:p>
          <a:p>
            <a:pPr marL="0" indent="0" algn="just">
              <a:buNone/>
            </a:pPr>
            <a:r>
              <a:rPr lang="ru-RU" sz="3500" b="1" i="1" dirty="0">
                <a:solidFill>
                  <a:schemeClr val="tx1"/>
                </a:solidFill>
                <a:latin typeface="Bookman Old Style" pitchFamily="18" charset="0"/>
              </a:rPr>
              <a:t>Материалы:</a:t>
            </a:r>
            <a:r>
              <a:rPr lang="ru-RU" sz="3500" i="1" dirty="0">
                <a:solidFill>
                  <a:schemeClr val="tx1"/>
                </a:solidFill>
                <a:latin typeface="Bookman Old Style" pitchFamily="18" charset="0"/>
              </a:rPr>
              <a:t> </a:t>
            </a:r>
            <a:r>
              <a:rPr lang="ru-RU" sz="3500" dirty="0" smtClean="0">
                <a:solidFill>
                  <a:schemeClr val="tx1"/>
                </a:solidFill>
                <a:latin typeface="Bookman Old Style" pitchFamily="18" charset="0"/>
              </a:rPr>
              <a:t>песок, бумага, ножницы, трафареты следов птиц и животных, ванночки с водой, виноград, газированная вода.</a:t>
            </a:r>
            <a:endParaRPr lang="ru-RU" sz="3500" dirty="0">
              <a:solidFill>
                <a:schemeClr val="tx1"/>
              </a:solidFill>
              <a:latin typeface="Bookman Old Style" pitchFamily="18" charset="0"/>
            </a:endParaRPr>
          </a:p>
          <a:p>
            <a:pPr marL="0" indent="0" algn="just">
              <a:buNone/>
            </a:pPr>
            <a:r>
              <a:rPr lang="ru-RU" sz="3500" dirty="0" smtClean="0">
                <a:solidFill>
                  <a:schemeClr val="tx1"/>
                </a:solidFill>
                <a:latin typeface="Bookman Old Style" pitchFamily="18" charset="0"/>
              </a:rPr>
              <a:t>	Дошкольники </a:t>
            </a:r>
            <a:r>
              <a:rPr lang="ru-RU" sz="3500" dirty="0">
                <a:solidFill>
                  <a:schemeClr val="tx1"/>
                </a:solidFill>
                <a:latin typeface="Bookman Old Style" pitchFamily="18" charset="0"/>
              </a:rPr>
              <a:t>- природные исследователи. И тому подтверждение – их любознательность, постоянное стремление к эксперименту, желание самостоятельно находить решение в проблемной ситуации. Они с радостью и удивлением открывают для себя окружающий мир. Им интересно все, поэтому необходимо поддержать стремление ребенка к экспериментированию, создать условия к исследовательской деятельности. </a:t>
            </a:r>
            <a:endParaRPr lang="ru-RU" sz="3500" dirty="0" smtClean="0">
              <a:solidFill>
                <a:schemeClr val="tx1"/>
              </a:solidFill>
              <a:latin typeface="Bookman Old Style" pitchFamily="18" charset="0"/>
            </a:endParaRPr>
          </a:p>
          <a:p>
            <a:pPr marL="0" indent="0" algn="just">
              <a:buNone/>
            </a:pPr>
            <a:r>
              <a:rPr lang="ru-RU" sz="3500" dirty="0">
                <a:solidFill>
                  <a:schemeClr val="tx1"/>
                </a:solidFill>
                <a:latin typeface="Bookman Old Style" pitchFamily="18" charset="0"/>
              </a:rPr>
              <a:t>	</a:t>
            </a:r>
            <a:r>
              <a:rPr lang="ru-RU" sz="3500" dirty="0" smtClean="0">
                <a:solidFill>
                  <a:schemeClr val="tx1"/>
                </a:solidFill>
                <a:latin typeface="Bookman Old Style" pitchFamily="18" charset="0"/>
              </a:rPr>
              <a:t>Одно </a:t>
            </a:r>
            <a:r>
              <a:rPr lang="ru-RU" sz="3500" dirty="0">
                <a:solidFill>
                  <a:schemeClr val="tx1"/>
                </a:solidFill>
                <a:latin typeface="Bookman Old Style" pitchFamily="18" charset="0"/>
              </a:rPr>
              <a:t>из направлений детской экспериментальной деятельности – опыты. Детям необходимо ставить цель, решать проблемы, выдвигать гипотезы и проверять их опытным путем и делать выводы. Большую радость, удивление и даже восторг они испытывают от своих маленьких и больших «открытий», которые вызывают у них чувство удовлетворения от проделанной работы. Все это возможно лишь при условии тесного взаимодействия детского сада и семьи.</a:t>
            </a:r>
          </a:p>
          <a:p>
            <a:pPr marL="0" indent="0" algn="just">
              <a:buNone/>
            </a:pPr>
            <a:r>
              <a:rPr lang="ru-RU" sz="3500" b="1" dirty="0">
                <a:solidFill>
                  <a:schemeClr val="tx1"/>
                </a:solidFill>
                <a:latin typeface="Bookman Old Style" pitchFamily="18" charset="0"/>
              </a:rPr>
              <a:t>Китайская пословица гласит: «Расскажи – и я забуду, покажи – и я запомню, дай попробовать – и я пойму». </a:t>
            </a:r>
            <a:r>
              <a:rPr lang="ru-RU" sz="3500" dirty="0">
                <a:solidFill>
                  <a:schemeClr val="tx1"/>
                </a:solidFill>
                <a:latin typeface="Bookman Old Style" pitchFamily="18" charset="0"/>
              </a:rPr>
              <a:t>Усваивается все крепко и надолго, когда ребенок слышит, видит и делает сам.</a:t>
            </a:r>
          </a:p>
          <a:p>
            <a:pPr marL="0" indent="0" algn="just">
              <a:buNone/>
            </a:pPr>
            <a:r>
              <a:rPr lang="ru-RU" sz="3500" dirty="0">
                <a:solidFill>
                  <a:schemeClr val="tx1"/>
                </a:solidFill>
                <a:latin typeface="Bookman Old Style" pitchFamily="18" charset="0"/>
              </a:rPr>
              <a:t>Проводить простейшие опыты </a:t>
            </a:r>
            <a:r>
              <a:rPr lang="ru-RU" sz="3500" dirty="0" smtClean="0">
                <a:solidFill>
                  <a:schemeClr val="tx1"/>
                </a:solidFill>
                <a:latin typeface="Bookman Old Style" pitchFamily="18" charset="0"/>
              </a:rPr>
              <a:t>под </a:t>
            </a:r>
            <a:r>
              <a:rPr lang="ru-RU" sz="3500" dirty="0">
                <a:solidFill>
                  <a:schemeClr val="tx1"/>
                </a:solidFill>
                <a:latin typeface="Bookman Old Style" pitchFamily="18" charset="0"/>
              </a:rPr>
              <a:t>силу любому родителю вместе с ребенком.</a:t>
            </a:r>
          </a:p>
          <a:p>
            <a:pPr marL="0" indent="0">
              <a:buNone/>
            </a:pPr>
            <a:endParaRPr lang="ru-RU" dirty="0"/>
          </a:p>
        </p:txBody>
      </p:sp>
      <p:sp>
        <p:nvSpPr>
          <p:cNvPr id="4" name="TextBox 3"/>
          <p:cNvSpPr txBox="1"/>
          <p:nvPr/>
        </p:nvSpPr>
        <p:spPr>
          <a:xfrm>
            <a:off x="4872728" y="1312164"/>
            <a:ext cx="3748142" cy="1015663"/>
          </a:xfrm>
          <a:prstGeom prst="rect">
            <a:avLst/>
          </a:prstGeom>
          <a:noFill/>
        </p:spPr>
        <p:txBody>
          <a:bodyPr wrap="none" rtlCol="0">
            <a:spAutoFit/>
          </a:bodyPr>
          <a:lstStyle/>
          <a:p>
            <a:pPr algn="r"/>
            <a:r>
              <a:rPr lang="ru-RU" sz="1200" dirty="0" smtClean="0">
                <a:latin typeface="Bookman Old Style" pitchFamily="18" charset="0"/>
              </a:rPr>
              <a:t>Дунаева Ирина Александровна</a:t>
            </a:r>
          </a:p>
          <a:p>
            <a:pPr algn="r"/>
            <a:r>
              <a:rPr lang="ru-RU" sz="1200" dirty="0" smtClean="0">
                <a:latin typeface="Bookman Old Style" pitchFamily="18" charset="0"/>
              </a:rPr>
              <a:t>Воспитатель 1 квалификационной категории</a:t>
            </a:r>
          </a:p>
          <a:p>
            <a:pPr algn="r"/>
            <a:r>
              <a:rPr lang="ru-RU" sz="1200" dirty="0" smtClean="0">
                <a:latin typeface="Bookman Old Style" pitchFamily="18" charset="0"/>
              </a:rPr>
              <a:t>МДОУ АГО «Ачитский детский сад «Улыбка»-</a:t>
            </a:r>
          </a:p>
          <a:p>
            <a:pPr algn="r"/>
            <a:r>
              <a:rPr lang="ru-RU" sz="1200" dirty="0" smtClean="0">
                <a:latin typeface="Bookman Old Style" pitchFamily="18" charset="0"/>
              </a:rPr>
              <a:t>филиал «Ачитский детский сад «Тополек»</a:t>
            </a:r>
          </a:p>
          <a:p>
            <a:pPr algn="r"/>
            <a:r>
              <a:rPr lang="ru-RU" sz="1200" dirty="0" smtClean="0">
                <a:latin typeface="Bookman Old Style" pitchFamily="18" charset="0"/>
              </a:rPr>
              <a:t>2017 год</a:t>
            </a:r>
            <a:endParaRPr lang="ru-RU" sz="1200" dirty="0">
              <a:latin typeface="Bookman Old Style" pitchFamily="18" charset="0"/>
            </a:endParaRPr>
          </a:p>
        </p:txBody>
      </p:sp>
    </p:spTree>
    <p:extLst>
      <p:ext uri="{BB962C8B-B14F-4D97-AF65-F5344CB8AC3E}">
        <p14:creationId xmlns:p14="http://schemas.microsoft.com/office/powerpoint/2010/main" val="1160443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E:\Ирине А. гостинная\IMG_016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36096" y="2132856"/>
            <a:ext cx="3316823" cy="2211215"/>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457200" y="332656"/>
            <a:ext cx="8229600" cy="6408712"/>
          </a:xfrm>
        </p:spPr>
        <p:txBody>
          <a:bodyPr>
            <a:normAutofit fontScale="32500" lnSpcReduction="20000"/>
          </a:bodyPr>
          <a:lstStyle/>
          <a:p>
            <a:pPr marL="0" indent="0" algn="just">
              <a:buNone/>
            </a:pPr>
            <a:r>
              <a:rPr lang="ru-RU" b="1" dirty="0" smtClean="0"/>
              <a:t>	</a:t>
            </a:r>
            <a:r>
              <a:rPr lang="ru-RU" sz="4300" dirty="0" smtClean="0">
                <a:solidFill>
                  <a:schemeClr val="tx1"/>
                </a:solidFill>
                <a:latin typeface="Bookman Old Style" pitchFamily="18" charset="0"/>
              </a:rPr>
              <a:t>Все </a:t>
            </a:r>
            <a:r>
              <a:rPr lang="ru-RU" sz="4300" dirty="0">
                <a:solidFill>
                  <a:schemeClr val="tx1"/>
                </a:solidFill>
                <a:latin typeface="Bookman Old Style" pitchFamily="18" charset="0"/>
              </a:rPr>
              <a:t>мы знаем, что на сегодняшний день ФГОС требует от нас педагогов искать наиболее оптимальные, эффективные способы, для формирования познавательных интересов и познавательных действий ребенка в различных видах деятельности.</a:t>
            </a:r>
          </a:p>
          <a:p>
            <a:pPr marL="0" indent="0" algn="just">
              <a:buNone/>
            </a:pPr>
            <a:r>
              <a:rPr lang="ru-RU" sz="4300" dirty="0" smtClean="0">
                <a:solidFill>
                  <a:schemeClr val="tx1"/>
                </a:solidFill>
                <a:latin typeface="Bookman Old Style" pitchFamily="18" charset="0"/>
              </a:rPr>
              <a:t>	Ведь </a:t>
            </a:r>
            <a:r>
              <a:rPr lang="ru-RU" sz="4300" dirty="0">
                <a:solidFill>
                  <a:schemeClr val="tx1"/>
                </a:solidFill>
                <a:latin typeface="Bookman Old Style" pitchFamily="18" charset="0"/>
              </a:rPr>
              <a:t>ни для кого не секрет, что дети это прирожденные исследователи окружающего мира и стараемся это использовать в своей работе максимально. Одной из форм организации поисковой деятельности является </a:t>
            </a:r>
            <a:r>
              <a:rPr lang="ru-RU" sz="4300" dirty="0" smtClean="0">
                <a:solidFill>
                  <a:schemeClr val="tx1"/>
                </a:solidFill>
                <a:latin typeface="Bookman Old Style" pitchFamily="18" charset="0"/>
              </a:rPr>
              <a:t>экспериментирование.</a:t>
            </a:r>
            <a:r>
              <a:rPr lang="ru-RU" sz="4300" dirty="0">
                <a:solidFill>
                  <a:schemeClr val="tx1"/>
                </a:solidFill>
                <a:latin typeface="Bookman Old Style" pitchFamily="18" charset="0"/>
              </a:rPr>
              <a:t> </a:t>
            </a:r>
            <a:r>
              <a:rPr lang="ru-RU" sz="4300" dirty="0" smtClean="0">
                <a:solidFill>
                  <a:schemeClr val="tx1"/>
                </a:solidFill>
                <a:latin typeface="Bookman Old Style" pitchFamily="18" charset="0"/>
              </a:rPr>
              <a:t>Именно </a:t>
            </a:r>
            <a:r>
              <a:rPr lang="ru-RU" sz="4300" dirty="0">
                <a:solidFill>
                  <a:schemeClr val="tx1"/>
                </a:solidFill>
                <a:latin typeface="Bookman Old Style" pitchFamily="18" charset="0"/>
              </a:rPr>
              <a:t>экспериментирование дает толчок для развития познавательного интереса, т.к. у детей дошкольного возраста образ цели, определяющий эту деятельность, сам ещё не сформирован и характеризуется неопределённостью, неустойчивостью. В ходе эксперимента он уточняется, проясняется.</a:t>
            </a:r>
          </a:p>
          <a:p>
            <a:pPr marL="0" indent="0" algn="just">
              <a:buNone/>
            </a:pPr>
            <a:r>
              <a:rPr lang="ru-RU" sz="4300" dirty="0">
                <a:solidFill>
                  <a:schemeClr val="tx1"/>
                </a:solidFill>
                <a:latin typeface="Bookman Old Style" pitchFamily="18" charset="0"/>
              </a:rPr>
              <a:t> </a:t>
            </a:r>
            <a:r>
              <a:rPr lang="ru-RU" sz="4300" dirty="0" smtClean="0">
                <a:solidFill>
                  <a:schemeClr val="tx1"/>
                </a:solidFill>
                <a:latin typeface="Bookman Old Style" pitchFamily="18" charset="0"/>
              </a:rPr>
              <a:t>   Экспериментирование</a:t>
            </a:r>
            <a:r>
              <a:rPr lang="ru-RU" sz="4300" dirty="0">
                <a:solidFill>
                  <a:schemeClr val="tx1"/>
                </a:solidFill>
                <a:latin typeface="Bookman Old Style" pitchFamily="18" charset="0"/>
              </a:rPr>
              <a:t>, способствует:</a:t>
            </a:r>
          </a:p>
          <a:p>
            <a:pPr algn="just">
              <a:buFontTx/>
              <a:buChar char="-"/>
            </a:pPr>
            <a:r>
              <a:rPr lang="ru-RU" sz="4300" dirty="0" smtClean="0">
                <a:solidFill>
                  <a:schemeClr val="tx1"/>
                </a:solidFill>
                <a:latin typeface="Bookman Old Style" pitchFamily="18" charset="0"/>
              </a:rPr>
              <a:t>развитию </a:t>
            </a:r>
            <a:r>
              <a:rPr lang="ru-RU" sz="4300" dirty="0">
                <a:solidFill>
                  <a:schemeClr val="tx1"/>
                </a:solidFill>
                <a:latin typeface="Bookman Old Style" pitchFamily="18" charset="0"/>
              </a:rPr>
              <a:t>потребности в удовлетворении </a:t>
            </a:r>
            <a:endParaRPr lang="ru-RU" sz="4300" dirty="0" smtClean="0">
              <a:solidFill>
                <a:schemeClr val="tx1"/>
              </a:solidFill>
              <a:latin typeface="Bookman Old Style" pitchFamily="18" charset="0"/>
            </a:endParaRPr>
          </a:p>
          <a:p>
            <a:pPr marL="0" indent="0" algn="just">
              <a:buNone/>
            </a:pPr>
            <a:r>
              <a:rPr lang="ru-RU" sz="4300" dirty="0" smtClean="0">
                <a:solidFill>
                  <a:schemeClr val="tx1"/>
                </a:solidFill>
                <a:latin typeface="Bookman Old Style" pitchFamily="18" charset="0"/>
              </a:rPr>
              <a:t>детской </a:t>
            </a:r>
            <a:r>
              <a:rPr lang="ru-RU" sz="4300" dirty="0">
                <a:solidFill>
                  <a:schemeClr val="tx1"/>
                </a:solidFill>
                <a:latin typeface="Bookman Old Style" pitchFamily="18" charset="0"/>
              </a:rPr>
              <a:t>любознательности, </a:t>
            </a:r>
            <a:endParaRPr lang="ru-RU" sz="4300" dirty="0">
              <a:solidFill>
                <a:schemeClr val="tx1"/>
              </a:solidFill>
              <a:latin typeface="Bookman Old Style" pitchFamily="18" charset="0"/>
            </a:endParaRPr>
          </a:p>
          <a:p>
            <a:pPr algn="just">
              <a:buFontTx/>
              <a:buChar char="-"/>
            </a:pPr>
            <a:r>
              <a:rPr lang="ru-RU" sz="4300" dirty="0" smtClean="0">
                <a:solidFill>
                  <a:schemeClr val="tx1"/>
                </a:solidFill>
                <a:latin typeface="Bookman Old Style" pitchFamily="18" charset="0"/>
              </a:rPr>
              <a:t>умению </a:t>
            </a:r>
            <a:r>
              <a:rPr lang="ru-RU" sz="4300" dirty="0">
                <a:solidFill>
                  <a:schemeClr val="tx1"/>
                </a:solidFill>
                <a:latin typeface="Bookman Old Style" pitchFamily="18" charset="0"/>
              </a:rPr>
              <a:t>рассуждать, выдвигать гипотезы, </a:t>
            </a:r>
            <a:endParaRPr lang="ru-RU" sz="4300" dirty="0" smtClean="0">
              <a:solidFill>
                <a:schemeClr val="tx1"/>
              </a:solidFill>
              <a:latin typeface="Bookman Old Style" pitchFamily="18" charset="0"/>
            </a:endParaRPr>
          </a:p>
          <a:p>
            <a:pPr marL="0" indent="0" algn="just">
              <a:buNone/>
            </a:pPr>
            <a:r>
              <a:rPr lang="ru-RU" sz="4300" dirty="0" smtClean="0">
                <a:solidFill>
                  <a:schemeClr val="tx1"/>
                </a:solidFill>
                <a:latin typeface="Bookman Old Style" pitchFamily="18" charset="0"/>
              </a:rPr>
              <a:t>делать выводы,</a:t>
            </a:r>
            <a:endParaRPr lang="ru-RU" sz="4300" dirty="0">
              <a:solidFill>
                <a:schemeClr val="tx1"/>
              </a:solidFill>
              <a:latin typeface="Bookman Old Style" pitchFamily="18" charset="0"/>
            </a:endParaRPr>
          </a:p>
          <a:p>
            <a:pPr algn="just">
              <a:buFontTx/>
              <a:buChar char="-"/>
            </a:pPr>
            <a:r>
              <a:rPr lang="ru-RU" sz="4300" dirty="0" smtClean="0">
                <a:solidFill>
                  <a:schemeClr val="tx1"/>
                </a:solidFill>
                <a:latin typeface="Bookman Old Style" pitchFamily="18" charset="0"/>
              </a:rPr>
              <a:t>развитию </a:t>
            </a:r>
            <a:r>
              <a:rPr lang="ru-RU" sz="4300" dirty="0">
                <a:solidFill>
                  <a:schemeClr val="tx1"/>
                </a:solidFill>
                <a:latin typeface="Bookman Old Style" pitchFamily="18" charset="0"/>
              </a:rPr>
              <a:t>творческих преобразований</a:t>
            </a:r>
            <a:r>
              <a:rPr lang="ru-RU" sz="4300" dirty="0" smtClean="0">
                <a:solidFill>
                  <a:schemeClr val="tx1"/>
                </a:solidFill>
                <a:latin typeface="Bookman Old Style" pitchFamily="18" charset="0"/>
              </a:rPr>
              <a:t>,</a:t>
            </a:r>
          </a:p>
          <a:p>
            <a:pPr algn="just">
              <a:buFontTx/>
              <a:buChar char="-"/>
            </a:pPr>
            <a:r>
              <a:rPr lang="ru-RU" sz="4300" dirty="0" smtClean="0">
                <a:solidFill>
                  <a:schemeClr val="tx1"/>
                </a:solidFill>
                <a:latin typeface="Bookman Old Style" pitchFamily="18" charset="0"/>
              </a:rPr>
              <a:t>формированию </a:t>
            </a:r>
            <a:r>
              <a:rPr lang="ru-RU" sz="4300" dirty="0">
                <a:solidFill>
                  <a:schemeClr val="tx1"/>
                </a:solidFill>
                <a:latin typeface="Bookman Old Style" pitchFamily="18" charset="0"/>
              </a:rPr>
              <a:t>целостной картины мира. </a:t>
            </a:r>
            <a:endParaRPr lang="ru-RU" sz="4300" dirty="0" smtClean="0">
              <a:solidFill>
                <a:schemeClr val="tx1"/>
              </a:solidFill>
              <a:latin typeface="Bookman Old Style" pitchFamily="18" charset="0"/>
            </a:endParaRPr>
          </a:p>
          <a:p>
            <a:pPr marL="0" indent="0" algn="just">
              <a:buNone/>
            </a:pPr>
            <a:r>
              <a:rPr lang="ru-RU" sz="4300" dirty="0">
                <a:solidFill>
                  <a:schemeClr val="tx1"/>
                </a:solidFill>
                <a:latin typeface="Bookman Old Style" pitchFamily="18" charset="0"/>
              </a:rPr>
              <a:t>	</a:t>
            </a:r>
            <a:r>
              <a:rPr lang="ru-RU" sz="4300" dirty="0" smtClean="0">
                <a:solidFill>
                  <a:schemeClr val="tx1"/>
                </a:solidFill>
                <a:latin typeface="Bookman Old Style" pitchFamily="18" charset="0"/>
              </a:rPr>
              <a:t>Самой </a:t>
            </a:r>
            <a:r>
              <a:rPr lang="ru-RU" sz="4300" dirty="0">
                <a:solidFill>
                  <a:schemeClr val="tx1"/>
                </a:solidFill>
                <a:latin typeface="Bookman Old Style" pitchFamily="18" charset="0"/>
              </a:rPr>
              <a:t>главной задачей </a:t>
            </a:r>
            <a:endParaRPr lang="ru-RU" sz="4300" dirty="0" smtClean="0">
              <a:solidFill>
                <a:schemeClr val="tx1"/>
              </a:solidFill>
              <a:latin typeface="Bookman Old Style" pitchFamily="18" charset="0"/>
            </a:endParaRPr>
          </a:p>
          <a:p>
            <a:pPr marL="0" indent="0" algn="just">
              <a:buNone/>
            </a:pPr>
            <a:r>
              <a:rPr lang="ru-RU" sz="4300" dirty="0" smtClean="0">
                <a:solidFill>
                  <a:schemeClr val="tx1"/>
                </a:solidFill>
                <a:latin typeface="Bookman Old Style" pitchFamily="18" charset="0"/>
              </a:rPr>
              <a:t>познавательно- </a:t>
            </a:r>
            <a:r>
              <a:rPr lang="ru-RU" sz="4300" dirty="0">
                <a:solidFill>
                  <a:schemeClr val="tx1"/>
                </a:solidFill>
                <a:latin typeface="Bookman Old Style" pitchFamily="18" charset="0"/>
              </a:rPr>
              <a:t>исследовательской деятельности </a:t>
            </a:r>
            <a:endParaRPr lang="ru-RU" sz="4300" dirty="0" smtClean="0">
              <a:solidFill>
                <a:schemeClr val="tx1"/>
              </a:solidFill>
              <a:latin typeface="Bookman Old Style" pitchFamily="18" charset="0"/>
            </a:endParaRPr>
          </a:p>
          <a:p>
            <a:pPr marL="0" indent="0" algn="just">
              <a:buNone/>
            </a:pPr>
            <a:r>
              <a:rPr lang="ru-RU" sz="4300" dirty="0" smtClean="0">
                <a:solidFill>
                  <a:schemeClr val="tx1"/>
                </a:solidFill>
                <a:latin typeface="Bookman Old Style" pitchFamily="18" charset="0"/>
              </a:rPr>
              <a:t>с </a:t>
            </a:r>
            <a:r>
              <a:rPr lang="ru-RU" sz="4300" dirty="0">
                <a:solidFill>
                  <a:schemeClr val="tx1"/>
                </a:solidFill>
                <a:latin typeface="Bookman Old Style" pitchFamily="18" charset="0"/>
              </a:rPr>
              <a:t>детьми является придание творческого </a:t>
            </a:r>
            <a:endParaRPr lang="ru-RU" sz="4300" dirty="0" smtClean="0">
              <a:solidFill>
                <a:schemeClr val="tx1"/>
              </a:solidFill>
              <a:latin typeface="Bookman Old Style" pitchFamily="18" charset="0"/>
            </a:endParaRPr>
          </a:p>
          <a:p>
            <a:pPr marL="0" indent="0" algn="just">
              <a:buNone/>
            </a:pPr>
            <a:r>
              <a:rPr lang="ru-RU" sz="4300" dirty="0" smtClean="0">
                <a:solidFill>
                  <a:schemeClr val="tx1"/>
                </a:solidFill>
                <a:latin typeface="Bookman Old Style" pitchFamily="18" charset="0"/>
              </a:rPr>
              <a:t>исследовательского </a:t>
            </a:r>
            <a:r>
              <a:rPr lang="ru-RU" sz="4300" dirty="0">
                <a:solidFill>
                  <a:schemeClr val="tx1"/>
                </a:solidFill>
                <a:latin typeface="Bookman Old Style" pitchFamily="18" charset="0"/>
              </a:rPr>
              <a:t>характера процессу изучения окружающего мира.</a:t>
            </a:r>
          </a:p>
          <a:p>
            <a:pPr marL="0" indent="0" algn="just">
              <a:buNone/>
            </a:pPr>
            <a:r>
              <a:rPr lang="ru-RU" sz="4300" dirty="0">
                <a:solidFill>
                  <a:schemeClr val="tx1"/>
                </a:solidFill>
                <a:latin typeface="Bookman Old Style" pitchFamily="18" charset="0"/>
              </a:rPr>
              <a:t>Т.е.  зажечь в ребенке желание самому узнать что-то новое, используя разные информационные средства познания (опыты, эксперименты, книги, беседы, споры) и воплотить это в индивидуальный или совместный творческий продукт самим ребенком (проект, альбом, панно, открытка, макет и т. д.) т. е. развивать познавательную </a:t>
            </a:r>
            <a:r>
              <a:rPr lang="ru-RU" sz="4300" dirty="0" smtClean="0">
                <a:solidFill>
                  <a:schemeClr val="tx1"/>
                </a:solidFill>
                <a:latin typeface="Bookman Old Style" pitchFamily="18" charset="0"/>
              </a:rPr>
              <a:t>активность.</a:t>
            </a:r>
          </a:p>
          <a:p>
            <a:pPr marL="0" indent="0" algn="just">
              <a:buNone/>
            </a:pPr>
            <a:r>
              <a:rPr lang="ru-RU" sz="4300" dirty="0">
                <a:solidFill>
                  <a:schemeClr val="tx1"/>
                </a:solidFill>
                <a:latin typeface="Bookman Old Style" pitchFamily="18" charset="0"/>
              </a:rPr>
              <a:t>	</a:t>
            </a:r>
            <a:r>
              <a:rPr lang="ru-RU" sz="4300" dirty="0" smtClean="0">
                <a:solidFill>
                  <a:schemeClr val="tx1"/>
                </a:solidFill>
                <a:latin typeface="Bookman Old Style" pitchFamily="18" charset="0"/>
              </a:rPr>
              <a:t>Познавательно-исследовательская </a:t>
            </a:r>
            <a:r>
              <a:rPr lang="ru-RU" sz="4300" dirty="0">
                <a:solidFill>
                  <a:schemeClr val="tx1"/>
                </a:solidFill>
                <a:latin typeface="Bookman Old Style" pitchFamily="18" charset="0"/>
              </a:rPr>
              <a:t>деятельность включает в себя различные типы исследований с реальными и абстрактными объектами, доступные дошкольникам и позволяющие занять им активную исследовательскую позицию.</a:t>
            </a:r>
          </a:p>
          <a:p>
            <a:pPr marL="0" indent="0" algn="just">
              <a:buNone/>
            </a:pPr>
            <a:endParaRPr lang="ru-RU" sz="4300" dirty="0">
              <a:solidFill>
                <a:schemeClr val="tx1"/>
              </a:solidFill>
              <a:latin typeface="Bookman Old Style" pitchFamily="18" charset="0"/>
            </a:endParaRPr>
          </a:p>
        </p:txBody>
      </p:sp>
    </p:spTree>
    <p:extLst>
      <p:ext uri="{BB962C8B-B14F-4D97-AF65-F5344CB8AC3E}">
        <p14:creationId xmlns:p14="http://schemas.microsoft.com/office/powerpoint/2010/main" val="25823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2656"/>
            <a:ext cx="8496944" cy="6986528"/>
          </a:xfrm>
          <a:prstGeom prst="rect">
            <a:avLst/>
          </a:prstGeom>
        </p:spPr>
        <p:txBody>
          <a:bodyPr wrap="square">
            <a:spAutoFit/>
          </a:bodyPr>
          <a:lstStyle/>
          <a:p>
            <a:pPr algn="just"/>
            <a:r>
              <a:rPr lang="ru-RU" sz="1400" dirty="0" smtClean="0">
                <a:latin typeface="Bookman Old Style" pitchFamily="18" charset="0"/>
              </a:rPr>
              <a:t>	И </a:t>
            </a:r>
            <a:r>
              <a:rPr lang="ru-RU" sz="1400" dirty="0">
                <a:latin typeface="Bookman Old Style" pitchFamily="18" charset="0"/>
              </a:rPr>
              <a:t>сегодня я предлагаю вам стать тоже маленькими учеными и поэкспериментировать с разными материалами.</a:t>
            </a:r>
          </a:p>
          <a:p>
            <a:pPr algn="just"/>
            <a:r>
              <a:rPr lang="ru-RU" sz="1400" b="1" dirty="0">
                <a:latin typeface="Bookman Old Style" pitchFamily="18" charset="0"/>
              </a:rPr>
              <a:t>Сказка «Мир за забором птичьего двора»</a:t>
            </a:r>
            <a:endParaRPr lang="ru-RU" sz="1400" dirty="0">
              <a:latin typeface="Bookman Old Style" pitchFamily="18" charset="0"/>
            </a:endParaRPr>
          </a:p>
          <a:p>
            <a:pPr algn="just"/>
            <a:r>
              <a:rPr lang="ru-RU" sz="1400" b="1" dirty="0">
                <a:latin typeface="Bookman Old Style" pitchFamily="18" charset="0"/>
              </a:rPr>
              <a:t>	</a:t>
            </a:r>
            <a:r>
              <a:rPr lang="ru-RU" sz="1400" dirty="0">
                <a:latin typeface="Bookman Old Style" pitchFamily="18" charset="0"/>
              </a:rPr>
              <a:t>На одном птичьем дворе совсем недавно у мамы-утки вылупились утята. Все детки были послушные, всегда ходили за мамой-уткой, только один был уж очень любопытный, везде совал свой нос. Однажды ему захотелось узнать, что же за забором птичьего двора и он пошел открывать мир.</a:t>
            </a:r>
          </a:p>
          <a:p>
            <a:pPr algn="just"/>
            <a:r>
              <a:rPr lang="ru-RU" sz="1400" dirty="0">
                <a:latin typeface="Bookman Old Style" pitchFamily="18" charset="0"/>
              </a:rPr>
              <a:t>	Выйдя за забор он увидел небольшой пруд, в нем плавало много загадочных цветов, это были кувшинки. Солнышко уже начало всходить и утенок увидел, как распускаются эти прекрасные цветы.</a:t>
            </a:r>
          </a:p>
          <a:p>
            <a:pPr algn="just"/>
            <a:r>
              <a:rPr lang="ru-RU" sz="1400" b="1" dirty="0">
                <a:latin typeface="Bookman Old Style" pitchFamily="18" charset="0"/>
              </a:rPr>
              <a:t>Опыт № 1</a:t>
            </a:r>
            <a:endParaRPr lang="ru-RU" sz="1400" dirty="0">
              <a:latin typeface="Bookman Old Style" pitchFamily="18" charset="0"/>
            </a:endParaRPr>
          </a:p>
          <a:p>
            <a:pPr algn="just"/>
            <a:r>
              <a:rPr lang="ru-RU" sz="1400" dirty="0">
                <a:latin typeface="Bookman Old Style" pitchFamily="18" charset="0"/>
              </a:rPr>
              <a:t>Вырежьте из цветной бумаги цветы с длинными лепестками. </a:t>
            </a:r>
            <a:endParaRPr lang="ru-RU" sz="1400" dirty="0" smtClean="0">
              <a:latin typeface="Bookman Old Style" pitchFamily="18" charset="0"/>
            </a:endParaRPr>
          </a:p>
          <a:p>
            <a:pPr algn="just"/>
            <a:r>
              <a:rPr lang="ru-RU" sz="1400" dirty="0" smtClean="0">
                <a:latin typeface="Bookman Old Style" pitchFamily="18" charset="0"/>
              </a:rPr>
              <a:t>При </a:t>
            </a:r>
            <a:r>
              <a:rPr lang="ru-RU" sz="1400" dirty="0">
                <a:latin typeface="Bookman Old Style" pitchFamily="18" charset="0"/>
              </a:rPr>
              <a:t>помощи карандаша закрутите лепестки к центру. </a:t>
            </a:r>
            <a:endParaRPr lang="ru-RU" sz="1400" dirty="0" smtClean="0">
              <a:latin typeface="Bookman Old Style" pitchFamily="18" charset="0"/>
            </a:endParaRPr>
          </a:p>
          <a:p>
            <a:pPr algn="just"/>
            <a:r>
              <a:rPr lang="ru-RU" sz="1400" dirty="0" smtClean="0">
                <a:latin typeface="Bookman Old Style" pitchFamily="18" charset="0"/>
              </a:rPr>
              <a:t>А </a:t>
            </a:r>
            <a:r>
              <a:rPr lang="ru-RU" sz="1400" dirty="0">
                <a:latin typeface="Bookman Old Style" pitchFamily="18" charset="0"/>
              </a:rPr>
              <a:t>теперь опустите кувшинки на воду. </a:t>
            </a:r>
            <a:endParaRPr lang="ru-RU" sz="1400" dirty="0" smtClean="0">
              <a:latin typeface="Bookman Old Style" pitchFamily="18" charset="0"/>
            </a:endParaRPr>
          </a:p>
          <a:p>
            <a:pPr algn="just"/>
            <a:r>
              <a:rPr lang="ru-RU" sz="1400" dirty="0" smtClean="0">
                <a:latin typeface="Bookman Old Style" pitchFamily="18" charset="0"/>
              </a:rPr>
              <a:t>Буквально </a:t>
            </a:r>
            <a:r>
              <a:rPr lang="ru-RU" sz="1400" dirty="0">
                <a:latin typeface="Bookman Old Style" pitchFamily="18" charset="0"/>
              </a:rPr>
              <a:t>на ваших глазах лепестки цветов </a:t>
            </a:r>
            <a:endParaRPr lang="ru-RU" sz="1400" dirty="0" smtClean="0">
              <a:latin typeface="Bookman Old Style" pitchFamily="18" charset="0"/>
            </a:endParaRPr>
          </a:p>
          <a:p>
            <a:pPr algn="just"/>
            <a:r>
              <a:rPr lang="ru-RU" sz="1400" dirty="0" smtClean="0">
                <a:latin typeface="Bookman Old Style" pitchFamily="18" charset="0"/>
              </a:rPr>
              <a:t>начнут </a:t>
            </a:r>
            <a:r>
              <a:rPr lang="ru-RU" sz="1400" dirty="0">
                <a:latin typeface="Bookman Old Style" pitchFamily="18" charset="0"/>
              </a:rPr>
              <a:t>распускаться. Это происходит потому, что </a:t>
            </a:r>
            <a:endParaRPr lang="ru-RU" sz="1400" dirty="0" smtClean="0">
              <a:latin typeface="Bookman Old Style" pitchFamily="18" charset="0"/>
            </a:endParaRPr>
          </a:p>
          <a:p>
            <a:pPr algn="just"/>
            <a:r>
              <a:rPr lang="ru-RU" sz="1400" dirty="0" smtClean="0">
                <a:latin typeface="Bookman Old Style" pitchFamily="18" charset="0"/>
              </a:rPr>
              <a:t>бумага </a:t>
            </a:r>
            <a:r>
              <a:rPr lang="ru-RU" sz="1400" dirty="0">
                <a:latin typeface="Bookman Old Style" pitchFamily="18" charset="0"/>
              </a:rPr>
              <a:t>намокает становится постепенно тяжелее и лепестки раскрываются.</a:t>
            </a:r>
          </a:p>
          <a:p>
            <a:pPr algn="just"/>
            <a:r>
              <a:rPr lang="ru-RU" sz="1400" dirty="0">
                <a:latin typeface="Bookman Old Style" pitchFamily="18" charset="0"/>
              </a:rPr>
              <a:t>	</a:t>
            </a:r>
            <a:r>
              <a:rPr lang="ru-RU" sz="1400" dirty="0" smtClean="0">
                <a:latin typeface="Bookman Old Style" pitchFamily="18" charset="0"/>
              </a:rPr>
              <a:t>Потом </a:t>
            </a:r>
            <a:r>
              <a:rPr lang="ru-RU" sz="1400" dirty="0">
                <a:latin typeface="Bookman Old Style" pitchFamily="18" charset="0"/>
              </a:rPr>
              <a:t>утенок увидел, что какие-то </a:t>
            </a:r>
            <a:endParaRPr lang="ru-RU" sz="1400" dirty="0" smtClean="0">
              <a:latin typeface="Bookman Old Style" pitchFamily="18" charset="0"/>
            </a:endParaRPr>
          </a:p>
          <a:p>
            <a:pPr algn="just"/>
            <a:r>
              <a:rPr lang="ru-RU" sz="1400" dirty="0" smtClean="0">
                <a:latin typeface="Bookman Old Style" pitchFamily="18" charset="0"/>
              </a:rPr>
              <a:t>маленькие </a:t>
            </a:r>
            <a:r>
              <a:rPr lang="ru-RU" sz="1400" dirty="0">
                <a:latin typeface="Bookman Old Style" pitchFamily="18" charset="0"/>
              </a:rPr>
              <a:t>существа то появлялись на поверхности воды, то снова пропадали, это были рыбки, которые резвились на солнышке</a:t>
            </a:r>
            <a:r>
              <a:rPr lang="ru-RU" sz="1400" dirty="0" smtClean="0">
                <a:latin typeface="Bookman Old Style" pitchFamily="18" charset="0"/>
              </a:rPr>
              <a:t>.</a:t>
            </a:r>
          </a:p>
          <a:p>
            <a:pPr algn="just"/>
            <a:r>
              <a:rPr lang="ru-RU" sz="1400" b="1" dirty="0">
                <a:latin typeface="Bookman Old Style" pitchFamily="18" charset="0"/>
              </a:rPr>
              <a:t>Опыт № 2</a:t>
            </a:r>
            <a:endParaRPr lang="ru-RU" sz="1400" dirty="0">
              <a:latin typeface="Bookman Old Style" pitchFamily="18" charset="0"/>
            </a:endParaRPr>
          </a:p>
          <a:p>
            <a:pPr algn="just"/>
            <a:r>
              <a:rPr lang="ru-RU" sz="1400" dirty="0">
                <a:latin typeface="Bookman Old Style" pitchFamily="18" charset="0"/>
              </a:rPr>
              <a:t>Возьмите стакан с газированной водой и положите в нее </a:t>
            </a:r>
            <a:endParaRPr lang="ru-RU" sz="1400" dirty="0" smtClean="0">
              <a:latin typeface="Bookman Old Style" pitchFamily="18" charset="0"/>
            </a:endParaRPr>
          </a:p>
          <a:p>
            <a:pPr algn="just"/>
            <a:r>
              <a:rPr lang="ru-RU" sz="1400" dirty="0" smtClean="0">
                <a:latin typeface="Bookman Old Style" pitchFamily="18" charset="0"/>
              </a:rPr>
              <a:t>виноградинку</a:t>
            </a:r>
            <a:r>
              <a:rPr lang="ru-RU" sz="1400" dirty="0">
                <a:latin typeface="Bookman Old Style" pitchFamily="18" charset="0"/>
              </a:rPr>
              <a:t>. Она чуть тяжелее воды и опустится на </a:t>
            </a:r>
            <a:endParaRPr lang="ru-RU" sz="1400" dirty="0" smtClean="0">
              <a:latin typeface="Bookman Old Style" pitchFamily="18" charset="0"/>
            </a:endParaRPr>
          </a:p>
          <a:p>
            <a:pPr algn="just"/>
            <a:r>
              <a:rPr lang="ru-RU" sz="1400" dirty="0" smtClean="0">
                <a:latin typeface="Bookman Old Style" pitchFamily="18" charset="0"/>
              </a:rPr>
              <a:t>дно</a:t>
            </a:r>
            <a:r>
              <a:rPr lang="ru-RU" sz="1400" dirty="0">
                <a:latin typeface="Bookman Old Style" pitchFamily="18" charset="0"/>
              </a:rPr>
              <a:t>. Но на нее тут же начнут садиться пузырьки газа, </a:t>
            </a:r>
            <a:endParaRPr lang="ru-RU" sz="1400" dirty="0" smtClean="0">
              <a:latin typeface="Bookman Old Style" pitchFamily="18" charset="0"/>
            </a:endParaRPr>
          </a:p>
          <a:p>
            <a:pPr algn="just"/>
            <a:r>
              <a:rPr lang="ru-RU" sz="1400" dirty="0" smtClean="0">
                <a:latin typeface="Bookman Old Style" pitchFamily="18" charset="0"/>
              </a:rPr>
              <a:t>похожие </a:t>
            </a:r>
            <a:r>
              <a:rPr lang="ru-RU" sz="1400" dirty="0">
                <a:latin typeface="Bookman Old Style" pitchFamily="18" charset="0"/>
              </a:rPr>
              <a:t>на маленькие воздушные шарики. </a:t>
            </a:r>
            <a:endParaRPr lang="ru-RU" sz="1400" dirty="0" smtClean="0">
              <a:latin typeface="Bookman Old Style" pitchFamily="18" charset="0"/>
            </a:endParaRPr>
          </a:p>
          <a:p>
            <a:pPr algn="just"/>
            <a:r>
              <a:rPr lang="ru-RU" sz="1400" dirty="0" smtClean="0">
                <a:latin typeface="Bookman Old Style" pitchFamily="18" charset="0"/>
              </a:rPr>
              <a:t>Вскоре </a:t>
            </a:r>
            <a:r>
              <a:rPr lang="ru-RU" sz="1400" dirty="0">
                <a:latin typeface="Bookman Old Style" pitchFamily="18" charset="0"/>
              </a:rPr>
              <a:t>их станет так много, что виноградинка </a:t>
            </a:r>
            <a:r>
              <a:rPr lang="ru-RU" sz="1400" dirty="0" smtClean="0">
                <a:latin typeface="Bookman Old Style" pitchFamily="18" charset="0"/>
              </a:rPr>
              <a:t>всплывет.</a:t>
            </a:r>
          </a:p>
          <a:p>
            <a:pPr algn="just"/>
            <a:r>
              <a:rPr lang="ru-RU" sz="1400" dirty="0" smtClean="0">
                <a:latin typeface="Bookman Old Style" pitchFamily="18" charset="0"/>
              </a:rPr>
              <a:t>Но </a:t>
            </a:r>
            <a:r>
              <a:rPr lang="ru-RU" sz="1400" dirty="0">
                <a:latin typeface="Bookman Old Style" pitchFamily="18" charset="0"/>
              </a:rPr>
              <a:t>на поверхности пузырьки лопнут, и газ улетит. </a:t>
            </a:r>
            <a:endParaRPr lang="ru-RU" sz="1400" dirty="0" smtClean="0">
              <a:latin typeface="Bookman Old Style" pitchFamily="18" charset="0"/>
            </a:endParaRPr>
          </a:p>
          <a:p>
            <a:pPr algn="just"/>
            <a:r>
              <a:rPr lang="ru-RU" sz="1400" dirty="0" smtClean="0">
                <a:latin typeface="Bookman Old Style" pitchFamily="18" charset="0"/>
              </a:rPr>
              <a:t>Отяжелевшая </a:t>
            </a:r>
            <a:r>
              <a:rPr lang="ru-RU" sz="1400" dirty="0">
                <a:latin typeface="Bookman Old Style" pitchFamily="18" charset="0"/>
              </a:rPr>
              <a:t>виноградинка вновь опустится на дно</a:t>
            </a:r>
            <a:r>
              <a:rPr lang="ru-RU" sz="1400" dirty="0" smtClean="0">
                <a:latin typeface="Bookman Old Style" pitchFamily="18" charset="0"/>
              </a:rPr>
              <a:t>.</a:t>
            </a:r>
          </a:p>
          <a:p>
            <a:pPr algn="just"/>
            <a:r>
              <a:rPr lang="ru-RU" sz="1400" dirty="0" smtClean="0">
                <a:latin typeface="Bookman Old Style" pitchFamily="18" charset="0"/>
              </a:rPr>
              <a:t> </a:t>
            </a:r>
            <a:r>
              <a:rPr lang="ru-RU" sz="1400" dirty="0">
                <a:latin typeface="Bookman Old Style" pitchFamily="18" charset="0"/>
              </a:rPr>
              <a:t>Здесь она снова покроется пузырьками газа и снова </a:t>
            </a:r>
            <a:endParaRPr lang="ru-RU" sz="1400" dirty="0" smtClean="0">
              <a:latin typeface="Bookman Old Style" pitchFamily="18" charset="0"/>
            </a:endParaRPr>
          </a:p>
          <a:p>
            <a:pPr algn="just"/>
            <a:r>
              <a:rPr lang="ru-RU" sz="1400" dirty="0">
                <a:latin typeface="Bookman Old Style" pitchFamily="18" charset="0"/>
              </a:rPr>
              <a:t>в</a:t>
            </a:r>
            <a:r>
              <a:rPr lang="ru-RU" sz="1400" dirty="0" smtClean="0">
                <a:latin typeface="Bookman Old Style" pitchFamily="18" charset="0"/>
              </a:rPr>
              <a:t>сплывет</a:t>
            </a:r>
            <a:r>
              <a:rPr lang="ru-RU" sz="1400" dirty="0">
                <a:latin typeface="Bookman Old Style" pitchFamily="18" charset="0"/>
              </a:rPr>
              <a:t>. Так будет продолжаться несколько раз, пока вода не «выдохнется».</a:t>
            </a:r>
          </a:p>
          <a:p>
            <a:pPr algn="just"/>
            <a:r>
              <a:rPr lang="ru-RU" sz="1400" dirty="0">
                <a:latin typeface="Bookman Old Style" pitchFamily="18" charset="0"/>
              </a:rPr>
              <a:t>	</a:t>
            </a:r>
          </a:p>
        </p:txBody>
      </p:sp>
      <p:pic>
        <p:nvPicPr>
          <p:cNvPr id="5123" name="Picture 3" descr="E:\Ирине А. гостинная\IMG_017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58156" y="4604883"/>
            <a:ext cx="2763056" cy="1842037"/>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E:\Ирине А. гостинная\IMG_0160.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87172" y="2276872"/>
            <a:ext cx="2657385" cy="1771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6019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188640"/>
            <a:ext cx="7992888" cy="6986528"/>
          </a:xfrm>
          <a:prstGeom prst="rect">
            <a:avLst/>
          </a:prstGeom>
        </p:spPr>
        <p:txBody>
          <a:bodyPr wrap="square">
            <a:spAutoFit/>
          </a:bodyPr>
          <a:lstStyle/>
          <a:p>
            <a:r>
              <a:rPr lang="ru-RU" sz="1400" dirty="0">
                <a:latin typeface="Bookman Old Style" pitchFamily="18" charset="0"/>
              </a:rPr>
              <a:t>	</a:t>
            </a:r>
            <a:r>
              <a:rPr lang="ru-RU" sz="1400" dirty="0">
                <a:latin typeface="Bookman Old Style" pitchFamily="18" charset="0"/>
              </a:rPr>
              <a:t>Но тут подул ветер, на небе появились тучи и пошел дождь.</a:t>
            </a:r>
          </a:p>
          <a:p>
            <a:r>
              <a:rPr lang="ru-RU" sz="1400" dirty="0" smtClean="0">
                <a:latin typeface="Bookman Old Style" pitchFamily="18" charset="0"/>
              </a:rPr>
              <a:t>Утенок </a:t>
            </a:r>
            <a:r>
              <a:rPr lang="ru-RU" sz="1400" dirty="0">
                <a:latin typeface="Bookman Old Style" pitchFamily="18" charset="0"/>
              </a:rPr>
              <a:t>очень испугался и спрятался под кустом. Прошло немного времени и дождь закончился, снова появилось солнце. Утенок решил идти дальше. Тут он увидел, что идя по мокрому песку, после него остаются следы, а потом он увидел еще другие следы, и был в недоумении, кто же это?</a:t>
            </a:r>
          </a:p>
          <a:p>
            <a:r>
              <a:rPr lang="ru-RU" sz="1400" b="1" dirty="0">
                <a:latin typeface="Bookman Old Style" pitchFamily="18" charset="0"/>
              </a:rPr>
              <a:t>Опыт № </a:t>
            </a:r>
            <a:r>
              <a:rPr lang="ru-RU" sz="1400" b="1" dirty="0" smtClean="0">
                <a:latin typeface="Bookman Old Style" pitchFamily="18" charset="0"/>
              </a:rPr>
              <a:t>3</a:t>
            </a:r>
            <a:endParaRPr lang="ru-RU" sz="1400" dirty="0">
              <a:latin typeface="Bookman Old Style" pitchFamily="18" charset="0"/>
            </a:endParaRPr>
          </a:p>
          <a:p>
            <a:pPr algn="just"/>
            <a:r>
              <a:rPr lang="ru-RU" sz="1400" dirty="0">
                <a:latin typeface="Bookman Old Style" pitchFamily="18" charset="0"/>
              </a:rPr>
              <a:t>Песок в песочнице смочить водой, чтобы видно было отпечатки. Делаете отпечаток на песке одним из предметов (следы птиц, животных). Мокрый песок невозможно сыпать струйкой, но зато он может принимать любую нужную форму, пока не высохнет.</a:t>
            </a:r>
          </a:p>
          <a:p>
            <a:r>
              <a:rPr lang="ru-RU" sz="1400" dirty="0">
                <a:latin typeface="Bookman Old Style" pitchFamily="18" charset="0"/>
              </a:rPr>
              <a:t>	Шел, шел утенок и увидел </a:t>
            </a:r>
            <a:endParaRPr lang="ru-RU" sz="1400" dirty="0" smtClean="0">
              <a:latin typeface="Bookman Old Style" pitchFamily="18" charset="0"/>
            </a:endParaRPr>
          </a:p>
          <a:p>
            <a:r>
              <a:rPr lang="ru-RU" sz="1400" dirty="0" smtClean="0">
                <a:latin typeface="Bookman Old Style" pitchFamily="18" charset="0"/>
              </a:rPr>
              <a:t>перед </a:t>
            </a:r>
            <a:r>
              <a:rPr lang="ru-RU" sz="1400" dirty="0">
                <a:latin typeface="Bookman Old Style" pitchFamily="18" charset="0"/>
              </a:rPr>
              <a:t>собой огромный луг, который был </a:t>
            </a:r>
            <a:endParaRPr lang="ru-RU" sz="1400" dirty="0" smtClean="0">
              <a:latin typeface="Bookman Old Style" pitchFamily="18" charset="0"/>
            </a:endParaRPr>
          </a:p>
          <a:p>
            <a:r>
              <a:rPr lang="ru-RU" sz="1400" dirty="0" smtClean="0">
                <a:latin typeface="Bookman Old Style" pitchFamily="18" charset="0"/>
              </a:rPr>
              <a:t>усыпан </a:t>
            </a:r>
            <a:r>
              <a:rPr lang="ru-RU" sz="1400" dirty="0">
                <a:latin typeface="Bookman Old Style" pitchFamily="18" charset="0"/>
              </a:rPr>
              <a:t>разноцветными цветами, </a:t>
            </a:r>
            <a:endParaRPr lang="ru-RU" sz="1400" dirty="0" smtClean="0">
              <a:latin typeface="Bookman Old Style" pitchFamily="18" charset="0"/>
            </a:endParaRPr>
          </a:p>
          <a:p>
            <a:r>
              <a:rPr lang="ru-RU" sz="1400" dirty="0" smtClean="0">
                <a:latin typeface="Bookman Old Style" pitchFamily="18" charset="0"/>
              </a:rPr>
              <a:t>к </a:t>
            </a:r>
            <a:r>
              <a:rPr lang="ru-RU" sz="1400" dirty="0">
                <a:latin typeface="Bookman Old Style" pitchFamily="18" charset="0"/>
              </a:rPr>
              <a:t>цветам подлетали маленькие жуки и </a:t>
            </a:r>
            <a:endParaRPr lang="ru-RU" sz="1400" dirty="0" smtClean="0">
              <a:latin typeface="Bookman Old Style" pitchFamily="18" charset="0"/>
            </a:endParaRPr>
          </a:p>
          <a:p>
            <a:r>
              <a:rPr lang="ru-RU" sz="1400" dirty="0" smtClean="0">
                <a:latin typeface="Bookman Old Style" pitchFamily="18" charset="0"/>
              </a:rPr>
              <a:t>громко </a:t>
            </a:r>
            <a:r>
              <a:rPr lang="ru-RU" sz="1400" dirty="0">
                <a:latin typeface="Bookman Old Style" pitchFamily="18" charset="0"/>
              </a:rPr>
              <a:t>жужжали, это были пчелы</a:t>
            </a:r>
            <a:r>
              <a:rPr lang="ru-RU" sz="1400" dirty="0" smtClean="0">
                <a:latin typeface="Bookman Old Style" pitchFamily="18" charset="0"/>
              </a:rPr>
              <a:t>.</a:t>
            </a:r>
          </a:p>
          <a:p>
            <a:pPr algn="just"/>
            <a:r>
              <a:rPr lang="ru-RU" sz="1400" b="1" dirty="0">
                <a:latin typeface="Bookman Old Style" pitchFamily="18" charset="0"/>
              </a:rPr>
              <a:t>Опыт № </a:t>
            </a:r>
            <a:r>
              <a:rPr lang="ru-RU" sz="1400" b="1" dirty="0" smtClean="0">
                <a:latin typeface="Bookman Old Style" pitchFamily="18" charset="0"/>
              </a:rPr>
              <a:t>4</a:t>
            </a:r>
            <a:endParaRPr lang="ru-RU" sz="1400" dirty="0">
              <a:latin typeface="Bookman Old Style" pitchFamily="18" charset="0"/>
            </a:endParaRPr>
          </a:p>
          <a:p>
            <a:pPr algn="just"/>
            <a:r>
              <a:rPr lang="ru-RU" sz="1400" dirty="0">
                <a:latin typeface="Bookman Old Style" pitchFamily="18" charset="0"/>
              </a:rPr>
              <a:t>Предлагается взять картинку пчелки и </a:t>
            </a:r>
            <a:endParaRPr lang="ru-RU" sz="1400" dirty="0" smtClean="0">
              <a:latin typeface="Bookman Old Style" pitchFamily="18" charset="0"/>
            </a:endParaRPr>
          </a:p>
          <a:p>
            <a:pPr algn="just"/>
            <a:r>
              <a:rPr lang="ru-RU" sz="1400" dirty="0" smtClean="0">
                <a:latin typeface="Bookman Old Style" pitchFamily="18" charset="0"/>
              </a:rPr>
              <a:t>поднести </a:t>
            </a:r>
            <a:r>
              <a:rPr lang="ru-RU" sz="1400" dirty="0">
                <a:latin typeface="Bookman Old Style" pitchFamily="18" charset="0"/>
              </a:rPr>
              <a:t>к цветку. При помощи магнита пчелки </a:t>
            </a:r>
            <a:endParaRPr lang="ru-RU" sz="1400" dirty="0" smtClean="0">
              <a:latin typeface="Bookman Old Style" pitchFamily="18" charset="0"/>
            </a:endParaRPr>
          </a:p>
          <a:p>
            <a:pPr algn="just"/>
            <a:r>
              <a:rPr lang="ru-RU" sz="1400" dirty="0" smtClean="0">
                <a:latin typeface="Bookman Old Style" pitchFamily="18" charset="0"/>
              </a:rPr>
              <a:t>будут </a:t>
            </a:r>
            <a:r>
              <a:rPr lang="ru-RU" sz="1400" dirty="0">
                <a:latin typeface="Bookman Old Style" pitchFamily="18" charset="0"/>
              </a:rPr>
              <a:t>магнититься к цветку. Магнит притягивает только металлические предметы.</a:t>
            </a:r>
          </a:p>
          <a:p>
            <a:pPr algn="just"/>
            <a:r>
              <a:rPr lang="ru-RU" sz="1400" dirty="0">
                <a:latin typeface="Bookman Old Style" pitchFamily="18" charset="0"/>
              </a:rPr>
              <a:t>	Утенку так понравилось гулять и познавать этот огромный и интересный мир. Но у него осталось много вопросов:</a:t>
            </a:r>
          </a:p>
          <a:p>
            <a:pPr algn="just"/>
            <a:r>
              <a:rPr lang="ru-RU" sz="1400" dirty="0">
                <a:latin typeface="Bookman Old Style" pitchFamily="18" charset="0"/>
              </a:rPr>
              <a:t>Почему идет дождь?</a:t>
            </a:r>
          </a:p>
          <a:p>
            <a:pPr algn="just"/>
            <a:r>
              <a:rPr lang="ru-RU" sz="1400" dirty="0">
                <a:latin typeface="Bookman Old Style" pitchFamily="18" charset="0"/>
              </a:rPr>
              <a:t>Почему плавают рыбки? </a:t>
            </a:r>
          </a:p>
          <a:p>
            <a:pPr algn="just"/>
            <a:r>
              <a:rPr lang="ru-RU" sz="1400" dirty="0">
                <a:latin typeface="Bookman Old Style" pitchFamily="18" charset="0"/>
              </a:rPr>
              <a:t>И многое другое.</a:t>
            </a:r>
          </a:p>
          <a:p>
            <a:pPr algn="just"/>
            <a:r>
              <a:rPr lang="ru-RU" sz="1400" dirty="0">
                <a:latin typeface="Bookman Old Style" pitchFamily="18" charset="0"/>
              </a:rPr>
              <a:t>	На все вопросы можно найти ответы в </a:t>
            </a:r>
            <a:endParaRPr lang="ru-RU" sz="1400" dirty="0" smtClean="0">
              <a:latin typeface="Bookman Old Style" pitchFamily="18" charset="0"/>
            </a:endParaRPr>
          </a:p>
          <a:p>
            <a:pPr algn="just"/>
            <a:r>
              <a:rPr lang="ru-RU" sz="1400" dirty="0" smtClean="0">
                <a:latin typeface="Bookman Old Style" pitchFamily="18" charset="0"/>
              </a:rPr>
              <a:t>играх-экспериментах</a:t>
            </a:r>
            <a:r>
              <a:rPr lang="ru-RU" sz="1400" dirty="0">
                <a:latin typeface="Bookman Old Style" pitchFamily="18" charset="0"/>
              </a:rPr>
              <a:t>, в методическом обеспечении, </a:t>
            </a:r>
            <a:endParaRPr lang="ru-RU" sz="1400" dirty="0" smtClean="0">
              <a:latin typeface="Bookman Old Style" pitchFamily="18" charset="0"/>
            </a:endParaRPr>
          </a:p>
          <a:p>
            <a:pPr algn="just"/>
            <a:r>
              <a:rPr lang="ru-RU" sz="1400" dirty="0" smtClean="0">
                <a:latin typeface="Bookman Old Style" pitchFamily="18" charset="0"/>
              </a:rPr>
              <a:t>в </a:t>
            </a:r>
            <a:r>
              <a:rPr lang="ru-RU" sz="1400" dirty="0">
                <a:latin typeface="Bookman Old Style" pitchFamily="18" charset="0"/>
              </a:rPr>
              <a:t>энциклопедии.</a:t>
            </a:r>
          </a:p>
          <a:p>
            <a:pPr algn="just"/>
            <a:r>
              <a:rPr lang="ru-RU" sz="1400" dirty="0">
                <a:latin typeface="Bookman Old Style" pitchFamily="18" charset="0"/>
              </a:rPr>
              <a:t>	</a:t>
            </a:r>
            <a:endParaRPr lang="ru-RU" sz="1400" dirty="0" smtClean="0">
              <a:latin typeface="Bookman Old Style" pitchFamily="18" charset="0"/>
            </a:endParaRPr>
          </a:p>
          <a:p>
            <a:pPr algn="just"/>
            <a:r>
              <a:rPr lang="ru-RU" sz="1400" dirty="0" smtClean="0">
                <a:latin typeface="Bookman Old Style" pitchFamily="18" charset="0"/>
              </a:rPr>
              <a:t>В </a:t>
            </a:r>
            <a:r>
              <a:rPr lang="ru-RU" sz="1400" dirty="0">
                <a:latin typeface="Bookman Old Style" pitchFamily="18" charset="0"/>
              </a:rPr>
              <a:t>заключении хочется дать вам несколько советов по развитию поисково-исследовательской активности детей.</a:t>
            </a:r>
          </a:p>
          <a:p>
            <a:pPr algn="just"/>
            <a:r>
              <a:rPr lang="ru-RU" sz="1400" b="1" dirty="0">
                <a:latin typeface="Bookman Old Style" pitchFamily="18" charset="0"/>
              </a:rPr>
              <a:t> </a:t>
            </a:r>
            <a:endParaRPr lang="ru-RU" sz="1400" dirty="0">
              <a:latin typeface="Bookman Old Style" pitchFamily="18" charset="0"/>
            </a:endParaRPr>
          </a:p>
          <a:p>
            <a:endParaRPr lang="ru-RU" sz="1400" dirty="0">
              <a:latin typeface="Bookman Old Style" pitchFamily="18" charset="0"/>
            </a:endParaRPr>
          </a:p>
        </p:txBody>
      </p:sp>
      <p:pic>
        <p:nvPicPr>
          <p:cNvPr id="4098" name="Picture 2" descr="E:\Ирине А. гостинная\IMG_017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6136" y="2132856"/>
            <a:ext cx="2854724" cy="1903149"/>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E:\Ирине А. гостинная\IMG_018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30839" y="4578104"/>
            <a:ext cx="2484278" cy="16561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3973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332656"/>
            <a:ext cx="7920880" cy="369332"/>
          </a:xfrm>
          <a:prstGeom prst="rect">
            <a:avLst/>
          </a:prstGeom>
        </p:spPr>
        <p:txBody>
          <a:bodyPr wrap="square">
            <a:spAutoFit/>
          </a:bodyPr>
          <a:lstStyle/>
          <a:p>
            <a:pPr algn="ctr"/>
            <a:r>
              <a:rPr lang="ru-RU" b="1" i="1" dirty="0" smtClean="0"/>
              <a:t>Памятка</a:t>
            </a:r>
            <a:r>
              <a:rPr lang="ru-RU" dirty="0"/>
              <a:t> </a:t>
            </a:r>
            <a:r>
              <a:rPr lang="ru-RU" b="1" i="1" dirty="0" smtClean="0"/>
              <a:t>для родителей</a:t>
            </a:r>
            <a:r>
              <a:rPr lang="ru-RU" dirty="0"/>
              <a:t> </a:t>
            </a:r>
            <a:r>
              <a:rPr lang="ru-RU" b="1" i="1" dirty="0" smtClean="0"/>
              <a:t>по </a:t>
            </a:r>
            <a:r>
              <a:rPr lang="ru-RU" b="1" i="1" dirty="0"/>
              <a:t>развитию любознательности</a:t>
            </a:r>
            <a:endParaRPr lang="ru-RU" dirty="0"/>
          </a:p>
        </p:txBody>
      </p:sp>
      <p:sp>
        <p:nvSpPr>
          <p:cNvPr id="3" name="Надпись 18"/>
          <p:cNvSpPr txBox="1"/>
          <p:nvPr/>
        </p:nvSpPr>
        <p:spPr>
          <a:xfrm>
            <a:off x="9679305" y="6579870"/>
            <a:ext cx="440055" cy="805815"/>
          </a:xfrm>
          <a:prstGeom prst="rect">
            <a:avLst/>
          </a:prstGeom>
          <a:noFill/>
          <a:ln>
            <a:noFill/>
          </a:ln>
          <a:effectLst/>
        </p:spPr>
        <p:txBody>
          <a:bodyPr rot="0" spcFirstLastPara="0" vert="horz" wrap="none" lIns="91440" tIns="45720" rIns="91440" bIns="45720" numCol="1" spcCol="0" rtlCol="0" fromWordArt="0" anchor="t" anchorCtr="0" forceAA="0" compatLnSpc="1">
            <a:prstTxWarp prst="textNoShape">
              <a:avLst/>
            </a:prstTxWarp>
            <a:spAutoFit/>
          </a:bodyPr>
          <a:lstStyle/>
          <a:p>
            <a:pPr algn="r">
              <a:lnSpc>
                <a:spcPct val="107000"/>
              </a:lnSpc>
              <a:spcAft>
                <a:spcPts val="800"/>
              </a:spcAft>
            </a:pPr>
            <a:r>
              <a:rPr lang="ru-RU" sz="3600">
                <a:ln>
                  <a:noFill/>
                </a:ln>
                <a:solidFill>
                  <a:srgbClr val="000000"/>
                </a:solidFill>
                <a:effectLst>
                  <a:outerShdw blurRad="38100" dist="19050" dir="2700000" algn="tl">
                    <a:schemeClr val="dk1">
                      <a:alpha val="40000"/>
                    </a:schemeClr>
                  </a:outerShdw>
                </a:effectLst>
                <a:latin typeface="Constantia"/>
                <a:ea typeface="Calibri"/>
                <a:cs typeface="Times New Roman"/>
              </a:rPr>
              <a:t> </a:t>
            </a:r>
            <a:endParaRPr lang="ru-RU" sz="1100">
              <a:effectLst/>
              <a:latin typeface="Calibri"/>
              <a:ea typeface="Calibri"/>
              <a:cs typeface="Times New Roman"/>
            </a:endParaRPr>
          </a:p>
        </p:txBody>
      </p:sp>
      <p:sp>
        <p:nvSpPr>
          <p:cNvPr id="4" name="Надпись 19"/>
          <p:cNvSpPr txBox="1"/>
          <p:nvPr/>
        </p:nvSpPr>
        <p:spPr>
          <a:xfrm>
            <a:off x="8317865" y="10058400"/>
            <a:ext cx="1257300" cy="457200"/>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ru-RU" sz="1400" b="1">
                <a:ln>
                  <a:noFill/>
                </a:ln>
                <a:solidFill>
                  <a:srgbClr val="000000"/>
                </a:solidFill>
                <a:effectLst>
                  <a:outerShdw blurRad="38100" dist="19050" dir="2700000" algn="tl">
                    <a:schemeClr val="dk1">
                      <a:alpha val="40000"/>
                    </a:schemeClr>
                  </a:outerShdw>
                </a:effectLst>
                <a:latin typeface="Calibri"/>
                <a:ea typeface="Calibri"/>
                <a:cs typeface="Times New Roman"/>
              </a:rPr>
              <a:t> </a:t>
            </a:r>
            <a:endParaRPr lang="ru-RU" sz="1100">
              <a:effectLst/>
              <a:latin typeface="Calibri"/>
              <a:ea typeface="Calibri"/>
              <a:cs typeface="Times New Roman"/>
            </a:endParaRPr>
          </a:p>
        </p:txBody>
      </p:sp>
      <p:pic>
        <p:nvPicPr>
          <p:cNvPr id="2049" name="Рисунок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8076" y="3529120"/>
            <a:ext cx="1504950" cy="16764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373373" y="781110"/>
            <a:ext cx="8119530" cy="80021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C00000"/>
                </a:solidFill>
                <a:effectLst/>
                <a:latin typeface="Bookman Old Style" pitchFamily="18" charset="0"/>
                <a:ea typeface="Times New Roman" pitchFamily="18" charset="0"/>
              </a:rPr>
              <a:t>Чего нельзя и что нужно делать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C00000"/>
                </a:solidFill>
                <a:effectLst/>
                <a:latin typeface="Bookman Old Style" pitchFamily="18" charset="0"/>
                <a:ea typeface="Times New Roman" pitchFamily="18" charset="0"/>
              </a:rPr>
              <a:t>для поддерживания интереса детей к познавательному экспериментированию.</a:t>
            </a:r>
            <a:endParaRPr kumimoji="0" lang="ru-RU" sz="1200"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sp>
        <p:nvSpPr>
          <p:cNvPr id="6" name="Rectangle 7"/>
          <p:cNvSpPr>
            <a:spLocks noChangeArrowheads="1"/>
          </p:cNvSpPr>
          <p:nvPr/>
        </p:nvSpPr>
        <p:spPr bwMode="auto">
          <a:xfrm>
            <a:off x="337848" y="1154892"/>
            <a:ext cx="8524056" cy="2662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tab pos="228600" algn="l"/>
              </a:tabLst>
            </a:pPr>
            <a:r>
              <a:rPr kumimoji="0" lang="ru-RU" sz="1100" b="0" i="0" u="none" strike="noStrike" cap="none" normalizeH="0" baseline="0" dirty="0" smtClean="0">
                <a:ln>
                  <a:noFill/>
                </a:ln>
                <a:solidFill>
                  <a:schemeClr val="tx1"/>
                </a:solidFill>
                <a:effectLst/>
                <a:latin typeface="Arial" pitchFamily="34" charset="0"/>
              </a:rPr>
              <a:t/>
            </a:r>
            <a:br>
              <a:rPr kumimoji="0" lang="ru-RU" sz="1100" b="0" i="0" u="none" strike="noStrike" cap="none" normalizeH="0" baseline="0" dirty="0" smtClean="0">
                <a:ln>
                  <a:noFill/>
                </a:ln>
                <a:solidFill>
                  <a:schemeClr val="tx1"/>
                </a:solidFill>
                <a:effectLst/>
                <a:latin typeface="Arial" pitchFamily="34" charset="0"/>
              </a:rPr>
            </a:br>
            <a:endParaRPr kumimoji="0" lang="ru-RU" sz="1200"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449263" algn="l" defTabSz="914400" rtl="0" eaLnBrk="0" fontAlgn="base" latinLnBrk="0" hangingPunct="0">
              <a:lnSpc>
                <a:spcPct val="100000"/>
              </a:lnSpc>
              <a:spcBef>
                <a:spcPct val="0"/>
              </a:spcBef>
              <a:spcAft>
                <a:spcPct val="0"/>
              </a:spcAft>
              <a:buClrTx/>
              <a:buSzTx/>
              <a:buFontTx/>
              <a:buChar char="•"/>
              <a:tabLst>
                <a:tab pos="228600" algn="l"/>
              </a:tabLst>
            </a:pPr>
            <a:r>
              <a:rPr kumimoji="0" lang="ru-RU" sz="1400" b="0" i="0" u="none" strike="noStrike" cap="none" normalizeH="0" baseline="0" dirty="0" smtClean="0">
                <a:ln>
                  <a:noFill/>
                </a:ln>
                <a:solidFill>
                  <a:srgbClr val="000000"/>
                </a:solidFill>
                <a:effectLst/>
                <a:latin typeface="Bookman Old Style" pitchFamily="18" charset="0"/>
                <a:ea typeface="Times New Roman" pitchFamily="18" charset="0"/>
                <a:cs typeface="Times New Roman" pitchFamily="18" charset="0"/>
              </a:rPr>
              <a:t>Внимательно относитесь к детским вопросам.</a:t>
            </a:r>
            <a:endParaRPr kumimoji="0" lang="ru-RU" sz="1400" b="0" i="0" u="none" strike="noStrike" cap="none" normalizeH="0" baseline="0" dirty="0" smtClean="0">
              <a:ln>
                <a:noFill/>
              </a:ln>
              <a:solidFill>
                <a:schemeClr val="tx1"/>
              </a:solidFill>
              <a:effectLst/>
              <a:latin typeface="Bookman Old Style" pitchFamily="18" charset="0"/>
            </a:endParaRPr>
          </a:p>
          <a:p>
            <a:pPr marL="0" marR="0" lvl="0" indent="449263" algn="l" defTabSz="914400" rtl="0" eaLnBrk="0" fontAlgn="base" latinLnBrk="0" hangingPunct="0">
              <a:lnSpc>
                <a:spcPct val="100000"/>
              </a:lnSpc>
              <a:spcBef>
                <a:spcPct val="0"/>
              </a:spcBef>
              <a:spcAft>
                <a:spcPct val="0"/>
              </a:spcAft>
              <a:buClrTx/>
              <a:buSzTx/>
              <a:buFontTx/>
              <a:buChar char="•"/>
              <a:tabLst>
                <a:tab pos="228600" algn="l"/>
              </a:tabLst>
            </a:pPr>
            <a:r>
              <a:rPr kumimoji="0" lang="ru-RU" sz="1400" b="0" i="0" u="none" strike="noStrike" cap="none" normalizeH="0" baseline="0" dirty="0" smtClean="0">
                <a:ln>
                  <a:noFill/>
                </a:ln>
                <a:solidFill>
                  <a:srgbClr val="000000"/>
                </a:solidFill>
                <a:effectLst/>
                <a:latin typeface="Bookman Old Style" pitchFamily="18" charset="0"/>
                <a:ea typeface="Times New Roman" pitchFamily="18" charset="0"/>
                <a:cs typeface="Times New Roman" pitchFamily="18" charset="0"/>
              </a:rPr>
              <a:t>Не раздражайтесь из – за них на ребёнка, не запрещайте их задавать.</a:t>
            </a:r>
            <a:endParaRPr kumimoji="0" lang="ru-RU" sz="1400" b="0" i="0" u="none" strike="noStrike" cap="none" normalizeH="0" baseline="0" dirty="0" smtClean="0">
              <a:ln>
                <a:noFill/>
              </a:ln>
              <a:solidFill>
                <a:schemeClr val="tx1"/>
              </a:solidFill>
              <a:effectLst/>
              <a:latin typeface="Bookman Old Style" pitchFamily="18" charset="0"/>
              <a:ea typeface="Times New Roman" pitchFamily="18" charset="0"/>
            </a:endParaRPr>
          </a:p>
          <a:p>
            <a:pPr marL="0" marR="0" lvl="0" indent="449263" algn="l" defTabSz="914400" rtl="0" eaLnBrk="0" fontAlgn="base" latinLnBrk="0" hangingPunct="0">
              <a:lnSpc>
                <a:spcPct val="100000"/>
              </a:lnSpc>
              <a:spcBef>
                <a:spcPct val="0"/>
              </a:spcBef>
              <a:spcAft>
                <a:spcPct val="0"/>
              </a:spcAft>
              <a:buClrTx/>
              <a:buSzTx/>
              <a:buFontTx/>
              <a:buChar char="•"/>
              <a:tabLst>
                <a:tab pos="228600" algn="l"/>
              </a:tabLst>
            </a:pPr>
            <a:r>
              <a:rPr kumimoji="0" lang="ru-RU" sz="1400" b="0" i="0" u="none" strike="noStrike" cap="none" normalizeH="0" baseline="0" dirty="0" smtClean="0">
                <a:ln>
                  <a:noFill/>
                </a:ln>
                <a:solidFill>
                  <a:srgbClr val="000000"/>
                </a:solidFill>
                <a:effectLst/>
                <a:latin typeface="Bookman Old Style" pitchFamily="18" charset="0"/>
                <a:ea typeface="Times New Roman" pitchFamily="18" charset="0"/>
                <a:cs typeface="Times New Roman" pitchFamily="18" charset="0"/>
              </a:rPr>
              <a:t>Всё время прививайте ребёнку познавательные интересы и мотивы.</a:t>
            </a:r>
            <a:endParaRPr kumimoji="0" lang="ru-RU" sz="1400" b="0" i="0" u="none" strike="noStrike" cap="none" normalizeH="0" baseline="0" dirty="0" smtClean="0">
              <a:ln>
                <a:noFill/>
              </a:ln>
              <a:solidFill>
                <a:schemeClr val="tx1"/>
              </a:solidFill>
              <a:effectLst/>
              <a:latin typeface="Bookman Old Style" pitchFamily="18" charset="0"/>
              <a:ea typeface="Times New Roman" pitchFamily="18" charset="0"/>
            </a:endParaRPr>
          </a:p>
          <a:p>
            <a:pPr marL="0" marR="0" lvl="0" indent="449263" algn="l" defTabSz="914400" rtl="0" eaLnBrk="0" fontAlgn="base" latinLnBrk="0" hangingPunct="0">
              <a:lnSpc>
                <a:spcPct val="100000"/>
              </a:lnSpc>
              <a:spcBef>
                <a:spcPct val="0"/>
              </a:spcBef>
              <a:spcAft>
                <a:spcPct val="0"/>
              </a:spcAft>
              <a:buClrTx/>
              <a:buSzTx/>
              <a:buFontTx/>
              <a:buChar char="•"/>
              <a:tabLst>
                <a:tab pos="228600" algn="l"/>
              </a:tabLst>
            </a:pPr>
            <a:r>
              <a:rPr kumimoji="0" lang="ru-RU" sz="1400" b="0" i="0" u="none" strike="noStrike" cap="none" normalizeH="0" baseline="0" dirty="0" smtClean="0">
                <a:ln>
                  <a:noFill/>
                </a:ln>
                <a:solidFill>
                  <a:srgbClr val="000000"/>
                </a:solidFill>
                <a:effectLst/>
                <a:latin typeface="Bookman Old Style" pitchFamily="18" charset="0"/>
                <a:ea typeface="Times New Roman" pitchFamily="18" charset="0"/>
                <a:cs typeface="Times New Roman" pitchFamily="18" charset="0"/>
              </a:rPr>
              <a:t>Организуйте совместные походы в театры, на выставки, в музеи.</a:t>
            </a:r>
            <a:endParaRPr kumimoji="0" lang="ru-RU" sz="1400" b="0" i="0" u="none" strike="noStrike" cap="none" normalizeH="0" baseline="0" dirty="0" smtClean="0">
              <a:ln>
                <a:noFill/>
              </a:ln>
              <a:solidFill>
                <a:schemeClr val="tx1"/>
              </a:solidFill>
              <a:effectLst/>
              <a:latin typeface="Bookman Old Style" pitchFamily="18" charset="0"/>
              <a:ea typeface="Times New Roman" pitchFamily="18" charset="0"/>
            </a:endParaRPr>
          </a:p>
          <a:p>
            <a:pPr marL="0" marR="0" lvl="0" indent="449263" algn="l" defTabSz="914400" rtl="0" eaLnBrk="0" fontAlgn="base" latinLnBrk="0" hangingPunct="0">
              <a:lnSpc>
                <a:spcPct val="100000"/>
              </a:lnSpc>
              <a:spcBef>
                <a:spcPct val="0"/>
              </a:spcBef>
              <a:spcAft>
                <a:spcPct val="0"/>
              </a:spcAft>
              <a:buClrTx/>
              <a:buSzTx/>
              <a:buFontTx/>
              <a:buChar char="•"/>
              <a:tabLst>
                <a:tab pos="228600" algn="l"/>
              </a:tabLst>
            </a:pPr>
            <a:r>
              <a:rPr kumimoji="0" lang="ru-RU" sz="1400" b="0" i="0" u="none" strike="noStrike" cap="none" normalizeH="0" baseline="0" dirty="0" smtClean="0">
                <a:ln>
                  <a:noFill/>
                </a:ln>
                <a:solidFill>
                  <a:srgbClr val="000000"/>
                </a:solidFill>
                <a:effectLst/>
                <a:latin typeface="Bookman Old Style" pitchFamily="18" charset="0"/>
                <a:ea typeface="Times New Roman" pitchFamily="18" charset="0"/>
                <a:cs typeface="Times New Roman" pitchFamily="18" charset="0"/>
              </a:rPr>
              <a:t>Проводите постоянные прогулки на природу: в парк, сквер, к водоёму, в лес.</a:t>
            </a:r>
            <a:endParaRPr kumimoji="0" lang="ru-RU" sz="1400" b="0" i="0" u="none" strike="noStrike" cap="none" normalizeH="0" baseline="0" dirty="0" smtClean="0">
              <a:ln>
                <a:noFill/>
              </a:ln>
              <a:solidFill>
                <a:schemeClr val="tx1"/>
              </a:solidFill>
              <a:effectLst/>
              <a:latin typeface="Bookman Old Style" pitchFamily="18" charset="0"/>
              <a:ea typeface="Times New Roman" pitchFamily="18" charset="0"/>
            </a:endParaRPr>
          </a:p>
          <a:p>
            <a:pPr marL="0" marR="0" lvl="0" indent="449263" algn="l" defTabSz="914400" rtl="0" eaLnBrk="0" fontAlgn="base" latinLnBrk="0" hangingPunct="0">
              <a:lnSpc>
                <a:spcPct val="100000"/>
              </a:lnSpc>
              <a:spcBef>
                <a:spcPct val="0"/>
              </a:spcBef>
              <a:spcAft>
                <a:spcPct val="0"/>
              </a:spcAft>
              <a:buClrTx/>
              <a:buSzTx/>
              <a:buFontTx/>
              <a:buChar char="•"/>
              <a:tabLst>
                <a:tab pos="228600" algn="l"/>
              </a:tabLst>
            </a:pPr>
            <a:r>
              <a:rPr kumimoji="0" lang="ru-RU" sz="1400" b="0" i="0" u="none" strike="noStrike" cap="none" normalizeH="0" baseline="0" dirty="0" smtClean="0">
                <a:ln>
                  <a:noFill/>
                </a:ln>
                <a:solidFill>
                  <a:srgbClr val="000000"/>
                </a:solidFill>
                <a:effectLst/>
                <a:latin typeface="Bookman Old Style" pitchFamily="18" charset="0"/>
                <a:ea typeface="Times New Roman" pitchFamily="18" charset="0"/>
                <a:cs typeface="Times New Roman" pitchFamily="18" charset="0"/>
              </a:rPr>
              <a:t>Поощряйте экспериментирование детей.</a:t>
            </a:r>
            <a:endParaRPr kumimoji="0" lang="ru-RU" sz="1400" b="0" i="0" u="none" strike="noStrike" cap="none" normalizeH="0" baseline="0" dirty="0" smtClean="0">
              <a:ln>
                <a:noFill/>
              </a:ln>
              <a:solidFill>
                <a:schemeClr val="tx1"/>
              </a:solidFill>
              <a:effectLst/>
              <a:latin typeface="Bookman Old Style" pitchFamily="18" charset="0"/>
              <a:ea typeface="Times New Roman" pitchFamily="18" charset="0"/>
            </a:endParaRPr>
          </a:p>
          <a:p>
            <a:pPr marL="0" marR="0" lvl="0" indent="449263" algn="l" defTabSz="914400" rtl="0" eaLnBrk="0" fontAlgn="base" latinLnBrk="0" hangingPunct="0">
              <a:lnSpc>
                <a:spcPct val="100000"/>
              </a:lnSpc>
              <a:spcBef>
                <a:spcPct val="0"/>
              </a:spcBef>
              <a:spcAft>
                <a:spcPct val="0"/>
              </a:spcAft>
              <a:buClrTx/>
              <a:buSzTx/>
              <a:buFontTx/>
              <a:buChar char="•"/>
              <a:tabLst>
                <a:tab pos="228600" algn="l"/>
              </a:tabLst>
            </a:pPr>
            <a:r>
              <a:rPr kumimoji="0" lang="ru-RU" sz="1400" b="0" i="0" u="none" strike="noStrike" cap="none" normalizeH="0" baseline="0" dirty="0" smtClean="0">
                <a:ln>
                  <a:noFill/>
                </a:ln>
                <a:solidFill>
                  <a:srgbClr val="000000"/>
                </a:solidFill>
                <a:effectLst/>
                <a:latin typeface="Bookman Old Style" pitchFamily="18" charset="0"/>
                <a:ea typeface="Times New Roman" pitchFamily="18" charset="0"/>
                <a:cs typeface="Times New Roman" pitchFamily="18" charset="0"/>
              </a:rPr>
              <a:t>Мастерите с детьми поделки из природного, бросового, материала, бумаги, картона и т. д.</a:t>
            </a:r>
            <a:endParaRPr kumimoji="0" lang="ru-RU" sz="1400" b="0" i="0" u="none" strike="noStrike" cap="none" normalizeH="0" baseline="0" dirty="0" smtClean="0">
              <a:ln>
                <a:noFill/>
              </a:ln>
              <a:solidFill>
                <a:schemeClr val="tx1"/>
              </a:solidFill>
              <a:effectLst/>
              <a:latin typeface="Bookman Old Style" pitchFamily="18" charset="0"/>
              <a:ea typeface="Times New Roman" pitchFamily="18" charset="0"/>
            </a:endParaRPr>
          </a:p>
          <a:p>
            <a:pPr marL="0" marR="0" lvl="0" indent="449263" algn="l" defTabSz="914400" rtl="0" eaLnBrk="0" fontAlgn="base" latinLnBrk="0" hangingPunct="0">
              <a:lnSpc>
                <a:spcPct val="100000"/>
              </a:lnSpc>
              <a:spcBef>
                <a:spcPct val="0"/>
              </a:spcBef>
              <a:spcAft>
                <a:spcPct val="0"/>
              </a:spcAft>
              <a:buClrTx/>
              <a:buSzTx/>
              <a:buFontTx/>
              <a:buChar char="•"/>
              <a:tabLst>
                <a:tab pos="228600" algn="l"/>
              </a:tabLst>
            </a:pPr>
            <a:r>
              <a:rPr kumimoji="0" lang="ru-RU" sz="1400" b="0" i="0" u="none" strike="noStrike" cap="none" normalizeH="0" baseline="0" dirty="0" smtClean="0">
                <a:ln>
                  <a:noFill/>
                </a:ln>
                <a:solidFill>
                  <a:srgbClr val="000000"/>
                </a:solidFill>
                <a:effectLst/>
                <a:latin typeface="Bookman Old Style" pitchFamily="18" charset="0"/>
                <a:ea typeface="Times New Roman" pitchFamily="18" charset="0"/>
                <a:cs typeface="Times New Roman" pitchFamily="18" charset="0"/>
              </a:rPr>
              <a:t>Читайте детям природоведческую литературу, беседуйте по её содержанию.</a:t>
            </a:r>
            <a:endParaRPr kumimoji="0" lang="ru-RU" sz="1400" b="0" i="0" u="none" strike="noStrike" cap="none" normalizeH="0" baseline="0" dirty="0" smtClean="0">
              <a:ln>
                <a:noFill/>
              </a:ln>
              <a:solidFill>
                <a:schemeClr val="tx1"/>
              </a:solidFill>
              <a:effectLst/>
              <a:latin typeface="Bookman Old Style" pitchFamily="18" charset="0"/>
              <a:ea typeface="Times New Roman" pitchFamily="18" charset="0"/>
            </a:endParaRPr>
          </a:p>
          <a:p>
            <a:pPr marL="0" marR="0" lvl="0" indent="449263" algn="l" defTabSz="914400" rtl="0" eaLnBrk="0" fontAlgn="base" latinLnBrk="0" hangingPunct="0">
              <a:lnSpc>
                <a:spcPct val="100000"/>
              </a:lnSpc>
              <a:spcBef>
                <a:spcPct val="0"/>
              </a:spcBef>
              <a:spcAft>
                <a:spcPct val="0"/>
              </a:spcAft>
              <a:buClrTx/>
              <a:buSzTx/>
              <a:buFontTx/>
              <a:buNone/>
              <a:tabLst>
                <a:tab pos="228600" algn="l"/>
              </a:tabLst>
            </a:pPr>
            <a:endParaRPr kumimoji="0" lang="ru-RU" sz="1800" b="0" i="0" u="none" strike="noStrike" cap="none" normalizeH="0" baseline="0" dirty="0" smtClean="0">
              <a:ln>
                <a:noFill/>
              </a:ln>
              <a:solidFill>
                <a:schemeClr val="tx1"/>
              </a:solidFill>
              <a:effectLst/>
              <a:latin typeface="Arial" pitchFamily="34" charset="0"/>
            </a:endParaRPr>
          </a:p>
        </p:txBody>
      </p:sp>
      <p:sp>
        <p:nvSpPr>
          <p:cNvPr id="7" name="Rectangle 8"/>
          <p:cNvSpPr>
            <a:spLocks noChangeArrowheads="1"/>
          </p:cNvSpPr>
          <p:nvPr/>
        </p:nvSpPr>
        <p:spPr bwMode="auto">
          <a:xfrm>
            <a:off x="152400" y="60960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1790982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38</TotalTime>
  <Words>50</Words>
  <Application>Microsoft Office PowerPoint</Application>
  <PresentationFormat>Экран (4:3)</PresentationFormat>
  <Paragraphs>89</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Исполнительная</vt:lpstr>
      <vt:lpstr>Семейная гостевая с родителями  «Неизведанное рядом»</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cp:lastModifiedBy>Admin</cp:lastModifiedBy>
  <cp:revision>5</cp:revision>
  <dcterms:modified xsi:type="dcterms:W3CDTF">2017-07-19T04:09:26Z</dcterms:modified>
</cp:coreProperties>
</file>