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22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6AD6D-7B4D-4CC5-8102-8489F51A1A89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A6CBD-A118-4144-8D7E-0A8723638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6AD6D-7B4D-4CC5-8102-8489F51A1A89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A6CBD-A118-4144-8D7E-0A8723638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6AD6D-7B4D-4CC5-8102-8489F51A1A89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A6CBD-A118-4144-8D7E-0A8723638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6AD6D-7B4D-4CC5-8102-8489F51A1A89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A6CBD-A118-4144-8D7E-0A8723638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6AD6D-7B4D-4CC5-8102-8489F51A1A89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A6CBD-A118-4144-8D7E-0A8723638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6AD6D-7B4D-4CC5-8102-8489F51A1A89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A6CBD-A118-4144-8D7E-0A8723638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6AD6D-7B4D-4CC5-8102-8489F51A1A89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A6CBD-A118-4144-8D7E-0A8723638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6AD6D-7B4D-4CC5-8102-8489F51A1A89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A6CBD-A118-4144-8D7E-0A8723638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6AD6D-7B4D-4CC5-8102-8489F51A1A89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A6CBD-A118-4144-8D7E-0A8723638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6AD6D-7B4D-4CC5-8102-8489F51A1A89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A6CBD-A118-4144-8D7E-0A8723638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6AD6D-7B4D-4CC5-8102-8489F51A1A89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A6CBD-A118-4144-8D7E-0A8723638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6AD6D-7B4D-4CC5-8102-8489F51A1A89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A6CBD-A118-4144-8D7E-0A8723638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fonwall.ru/user-content/uploads/wall/mid/52/snejinki_fon_zastavka_paporotnik_vetka_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634" y="251520"/>
            <a:ext cx="6588732" cy="8640960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296652" y="731574"/>
            <a:ext cx="4590510" cy="768085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http://im0-tub-ru.yandex.net/i?id=122961535-47-72&amp;n=21</a:t>
            </a:r>
            <a:endParaRPr lang="ru-RU" dirty="0"/>
          </a:p>
        </p:txBody>
      </p:sp>
      <p:pic>
        <p:nvPicPr>
          <p:cNvPr id="8" name="Picture 4" descr="http://img01.chitalnya.ru/upload2/300/276616368908435104.gif"/>
          <p:cNvPicPr>
            <a:picLocks noChangeAspect="1" noChangeArrowheads="1" noCrop="1"/>
          </p:cNvPicPr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5723874" y="251520"/>
            <a:ext cx="1134126" cy="2016224"/>
          </a:xfrm>
          <a:prstGeom prst="rect">
            <a:avLst/>
          </a:prstGeom>
          <a:noFill/>
        </p:spPr>
      </p:pic>
      <p:pic>
        <p:nvPicPr>
          <p:cNvPr id="9" name="Picture 2" descr="http://img11.nnm.ru/0/e/d/8/e/4cf7f3770aae9ec497764ed4672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rcRect/>
          <a:stretch>
            <a:fillRect/>
          </a:stretch>
        </p:blipFill>
        <p:spPr bwMode="auto">
          <a:xfrm rot="21366385">
            <a:off x="376211" y="679845"/>
            <a:ext cx="760109" cy="1383945"/>
          </a:xfrm>
          <a:prstGeom prst="rect">
            <a:avLst/>
          </a:prstGeom>
          <a:noFill/>
        </p:spPr>
      </p:pic>
      <p:pic>
        <p:nvPicPr>
          <p:cNvPr id="11" name="Picture 2" descr="http://bosyatka.ru/wp-content/uploads/2012/12/Snegovichok-s-kolokolchikom2-300x300.png"/>
          <p:cNvPicPr>
            <a:picLocks noChangeAspect="1" noChangeArrowheads="1"/>
          </p:cNvPicPr>
          <p:nvPr/>
        </p:nvPicPr>
        <p:blipFill>
          <a:blip r:embed="rId5" cstate="print">
            <a:lum contrast="40000"/>
          </a:blip>
          <a:srcRect b="9890"/>
          <a:stretch>
            <a:fillRect/>
          </a:stretch>
        </p:blipFill>
        <p:spPr bwMode="auto">
          <a:xfrm>
            <a:off x="0" y="6684235"/>
            <a:ext cx="1138741" cy="1824203"/>
          </a:xfrm>
          <a:prstGeom prst="rect">
            <a:avLst/>
          </a:prstGeom>
          <a:noFill/>
        </p:spPr>
      </p:pic>
      <p:pic>
        <p:nvPicPr>
          <p:cNvPr id="20" name="Picture 2" descr="http://img-fotki.yandex.ru/get/4419/102699435.41b/0_73f09_cdec6536_L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rcRect l="-18596" t="53846"/>
          <a:stretch>
            <a:fillRect/>
          </a:stretch>
        </p:blipFill>
        <p:spPr bwMode="auto">
          <a:xfrm>
            <a:off x="6237313" y="3035829"/>
            <a:ext cx="459221" cy="960107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4071942" y="7072330"/>
            <a:ext cx="2650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Разработала воспитатель </a:t>
            </a:r>
          </a:p>
          <a:p>
            <a:pPr algn="ctr"/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Гостюхина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И.А.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2" descr="http://img-fotki.yandex.ru/get/4419/102699435.41b/0_73f09_cdec6536_L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rcRect l="-18596" t="53846"/>
          <a:stretch>
            <a:fillRect/>
          </a:stretch>
        </p:blipFill>
        <p:spPr bwMode="auto">
          <a:xfrm>
            <a:off x="4293097" y="1115616"/>
            <a:ext cx="1320260" cy="2496277"/>
          </a:xfrm>
          <a:prstGeom prst="rect">
            <a:avLst/>
          </a:prstGeom>
          <a:noFill/>
        </p:spPr>
      </p:pic>
      <p:pic>
        <p:nvPicPr>
          <p:cNvPr id="15" name="Picture 2" descr="http://4put.ru/pictures/max/461/1418347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40000"/>
          </a:blip>
          <a:srcRect/>
          <a:stretch>
            <a:fillRect/>
          </a:stretch>
        </p:blipFill>
        <p:spPr bwMode="auto">
          <a:xfrm>
            <a:off x="782706" y="7644341"/>
            <a:ext cx="631871" cy="864096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285728" y="2747797"/>
            <a:ext cx="4572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Картотека стихотворений на тему</a:t>
            </a:r>
          </a:p>
          <a:p>
            <a:pPr algn="ctr"/>
            <a:r>
              <a:rPr lang="ru-RU" sz="1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«Новый год шагает по планете»</a:t>
            </a:r>
            <a:endParaRPr lang="ru-RU" sz="16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5728" y="285720"/>
            <a:ext cx="6357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МКДОУ АГО «</a:t>
            </a:r>
            <a:r>
              <a:rPr lang="ru-RU" sz="1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Ачитский</a:t>
            </a:r>
            <a:r>
              <a:rPr lang="ru-RU" sz="1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детский сад «Улыбка» - филиал «Верх – </a:t>
            </a:r>
            <a:r>
              <a:rPr lang="ru-RU" sz="1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Тисинский</a:t>
            </a:r>
            <a:r>
              <a:rPr lang="ru-RU" sz="1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детский сад «Солнышко» </a:t>
            </a:r>
            <a:endParaRPr lang="ru-RU" sz="1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28802" y="8572528"/>
            <a:ext cx="2650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 д. Верх – Тиса, 2016 год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fonwall.ru/user-content/uploads/wall/mid/52/snejinki_fon_zastavka_paporotnik_vetka_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634" y="251520"/>
            <a:ext cx="6588732" cy="8640960"/>
          </a:xfrm>
          <a:prstGeom prst="rect">
            <a:avLst/>
          </a:prstGeom>
          <a:noFill/>
        </p:spPr>
      </p:pic>
      <p:sp>
        <p:nvSpPr>
          <p:cNvPr id="3" name="Блок-схема: альтернативный процесс 2"/>
          <p:cNvSpPr/>
          <p:nvPr/>
        </p:nvSpPr>
        <p:spPr>
          <a:xfrm>
            <a:off x="285728" y="428596"/>
            <a:ext cx="6372708" cy="8256917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http://img-fotki.yandex.ru/get/4419/102699435.41b/0_73f09_cdec6536_L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rcRect t="53347"/>
          <a:stretch>
            <a:fillRect/>
          </a:stretch>
        </p:blipFill>
        <p:spPr bwMode="auto">
          <a:xfrm>
            <a:off x="5913276" y="443542"/>
            <a:ext cx="727877" cy="1771597"/>
          </a:xfrm>
          <a:prstGeom prst="rect">
            <a:avLst/>
          </a:prstGeom>
          <a:noFill/>
        </p:spPr>
      </p:pic>
      <p:pic>
        <p:nvPicPr>
          <p:cNvPr id="5" name="Picture 2" descr="http://bosyatka.ru/wp-content/uploads/2012/12/Snegovichok-s-kolokolchikom2-300x300.png"/>
          <p:cNvPicPr>
            <a:picLocks noChangeAspect="1" noChangeArrowheads="1"/>
          </p:cNvPicPr>
          <p:nvPr/>
        </p:nvPicPr>
        <p:blipFill>
          <a:blip r:embed="rId4" cstate="print">
            <a:lum bright="-10000" contrast="40000"/>
          </a:blip>
          <a:srcRect b="9890"/>
          <a:stretch>
            <a:fillRect/>
          </a:stretch>
        </p:blipFill>
        <p:spPr bwMode="auto">
          <a:xfrm>
            <a:off x="0" y="6972267"/>
            <a:ext cx="1138741" cy="1824203"/>
          </a:xfrm>
          <a:prstGeom prst="rect">
            <a:avLst/>
          </a:prstGeom>
          <a:noFill/>
        </p:spPr>
      </p:pic>
      <p:pic>
        <p:nvPicPr>
          <p:cNvPr id="6" name="Picture 2" descr="http://4put.ru/pictures/max/461/1418347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40000"/>
          </a:blip>
          <a:srcRect/>
          <a:stretch>
            <a:fillRect/>
          </a:stretch>
        </p:blipFill>
        <p:spPr bwMode="auto">
          <a:xfrm>
            <a:off x="782706" y="7740352"/>
            <a:ext cx="702078" cy="960107"/>
          </a:xfrm>
          <a:prstGeom prst="rect">
            <a:avLst/>
          </a:prstGeom>
          <a:noFill/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571480" y="428596"/>
            <a:ext cx="6286520" cy="754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Новогоднее происшествие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Простые игрушки сквозь щелку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Однажды увидели елку: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«Давайте-ка елку нарядим!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Залезем на ветки и сядем!»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Полезли на елку игрушки.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Мартышка уже на верхушке.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Под Мишкою ветка прогнулась,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Под Зайчиком чуть покачнулась.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Цыплята висят, как фонарики,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Матрешки — как пестрые шарики…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«Эй, елочные игрушки,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Снегурочки, звезды, хлопушки,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Стекляшки витые, литые,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Серебряные, золотые!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Пока вы пылились на полке,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Мы все очутились на елке!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Сейчас ребятишек обрадуем!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Ой, батюшки! Падаем! Падаем!»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    В. Берестов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Зима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Наши окна кистью белой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Дед Мороз разрисовал.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Снегом полюшко одел он,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Снегом садик закидал.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Разве к снегу не привыкнем,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Разве в шубу спрячем нос?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Мы как выйдем да как крикнем: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- Здравствуй, Дедушка Мороз!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Нам кататься, веселиться!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Санки легкие - в разбег!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Кто промчится, будто птица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Кто свернется прямо в снег.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Снег пушистый мягче ваты,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Отряхнемся, побежим.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Мы - веселые ребята,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От мороза - не дрожим.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Л.Воронкова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fonwall.ru/user-content/uploads/wall/mid/52/snejinki_fon_zastavka_paporotnik_vetka_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634" y="251520"/>
            <a:ext cx="6588732" cy="8640960"/>
          </a:xfrm>
          <a:prstGeom prst="rect">
            <a:avLst/>
          </a:prstGeom>
          <a:noFill/>
        </p:spPr>
      </p:pic>
      <p:sp>
        <p:nvSpPr>
          <p:cNvPr id="3" name="Блок-схема: альтернативный процесс 2"/>
          <p:cNvSpPr/>
          <p:nvPr/>
        </p:nvSpPr>
        <p:spPr>
          <a:xfrm>
            <a:off x="285728" y="428596"/>
            <a:ext cx="6372708" cy="8256917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http://img-fotki.yandex.ru/get/4419/102699435.41b/0_73f09_cdec6536_L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rcRect t="53347"/>
          <a:stretch>
            <a:fillRect/>
          </a:stretch>
        </p:blipFill>
        <p:spPr bwMode="auto">
          <a:xfrm>
            <a:off x="5913276" y="443542"/>
            <a:ext cx="727877" cy="1771597"/>
          </a:xfrm>
          <a:prstGeom prst="rect">
            <a:avLst/>
          </a:prstGeom>
          <a:noFill/>
        </p:spPr>
      </p:pic>
      <p:pic>
        <p:nvPicPr>
          <p:cNvPr id="5" name="Picture 2" descr="http://bosyatka.ru/wp-content/uploads/2012/12/Snegovichok-s-kolokolchikom2-300x300.png"/>
          <p:cNvPicPr>
            <a:picLocks noChangeAspect="1" noChangeArrowheads="1"/>
          </p:cNvPicPr>
          <p:nvPr/>
        </p:nvPicPr>
        <p:blipFill>
          <a:blip r:embed="rId4" cstate="print">
            <a:lum bright="-10000" contrast="40000"/>
          </a:blip>
          <a:srcRect b="9890"/>
          <a:stretch>
            <a:fillRect/>
          </a:stretch>
        </p:blipFill>
        <p:spPr bwMode="auto">
          <a:xfrm>
            <a:off x="0" y="6972267"/>
            <a:ext cx="1138741" cy="1824203"/>
          </a:xfrm>
          <a:prstGeom prst="rect">
            <a:avLst/>
          </a:prstGeom>
          <a:noFill/>
        </p:spPr>
      </p:pic>
      <p:pic>
        <p:nvPicPr>
          <p:cNvPr id="6" name="Picture 2" descr="http://4put.ru/pictures/max/461/1418347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40000"/>
          </a:blip>
          <a:srcRect/>
          <a:stretch>
            <a:fillRect/>
          </a:stretch>
        </p:blipFill>
        <p:spPr bwMode="auto">
          <a:xfrm>
            <a:off x="782706" y="7740352"/>
            <a:ext cx="702078" cy="960107"/>
          </a:xfrm>
          <a:prstGeom prst="rect">
            <a:avLst/>
          </a:prstGeom>
          <a:noFill/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57166" y="571472"/>
            <a:ext cx="342902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Урок рисования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Дед Мороз - веселый дед,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Он с иголочки одет.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Он - художник очень смелый,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Он рисует краской белой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Белый, белый, белый свет: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Голубеет лыжный след,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На реке чернеет лед,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Синий вечер настает.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наших окнах - желтый свет,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Хвойный лес нам шлет привет.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Ель зеленая стройна,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школьный зал пришла она,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А с ней такое длинное,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Конфетомандаринное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Такое необычное -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Пломбирноземляничное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Печеннопирожковое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Коньковое, снежковое,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Отличнейшее слово -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КА! - НИ! - КУ! - ЛЫ!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    А.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Стройло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714620" y="642910"/>
            <a:ext cx="4929198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Новый год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Вот приходит Новый год -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Это праздник без хлопот.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Год, который к нам идет,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Нам подарит только счастье.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Прочь кошмары и ненастья!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Веселись, гуляй народ!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Что за праздник на дворе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Наступает в декабре?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это время все мы рады,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Малыши подарков ждут.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Ради нескольких минут собирается семья: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Мамы, бабушки, родня -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с улыбкой провожают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Все дела минувших дней.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От рождественских огней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Все предстало в лучшем свете,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Потому что на планете Новый год!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держа в руках бокалы,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 отсчитав часов удары,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Все от радости визжат,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Кроме мелких дошколят.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Те давно уже в постели,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Ведь на будущей неделе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Их опять отправят в сад,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А пока что виноград,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Торт, лимоны, апельсины,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Сливы, груши, мандарины.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объевшийся тайком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Спит ребенок сладким сном.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            И.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Усович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fonwall.ru/user-content/uploads/wall/mid/52/snejinki_fon_zastavka_paporotnik_vetka_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634" y="251520"/>
            <a:ext cx="6588732" cy="8640960"/>
          </a:xfrm>
          <a:prstGeom prst="rect">
            <a:avLst/>
          </a:prstGeom>
          <a:noFill/>
        </p:spPr>
      </p:pic>
      <p:sp>
        <p:nvSpPr>
          <p:cNvPr id="3" name="Блок-схема: альтернативный процесс 2"/>
          <p:cNvSpPr/>
          <p:nvPr/>
        </p:nvSpPr>
        <p:spPr>
          <a:xfrm>
            <a:off x="285728" y="428596"/>
            <a:ext cx="6372708" cy="8256917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http://img-fotki.yandex.ru/get/4419/102699435.41b/0_73f09_cdec6536_L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rcRect t="53347"/>
          <a:stretch>
            <a:fillRect/>
          </a:stretch>
        </p:blipFill>
        <p:spPr bwMode="auto">
          <a:xfrm>
            <a:off x="5913276" y="443542"/>
            <a:ext cx="727877" cy="1771597"/>
          </a:xfrm>
          <a:prstGeom prst="rect">
            <a:avLst/>
          </a:prstGeom>
          <a:noFill/>
        </p:spPr>
      </p:pic>
      <p:pic>
        <p:nvPicPr>
          <p:cNvPr id="5" name="Picture 2" descr="http://bosyatka.ru/wp-content/uploads/2012/12/Snegovichok-s-kolokolchikom2-300x300.png"/>
          <p:cNvPicPr>
            <a:picLocks noChangeAspect="1" noChangeArrowheads="1"/>
          </p:cNvPicPr>
          <p:nvPr/>
        </p:nvPicPr>
        <p:blipFill>
          <a:blip r:embed="rId4" cstate="print">
            <a:lum bright="-10000" contrast="40000"/>
          </a:blip>
          <a:srcRect b="9890"/>
          <a:stretch>
            <a:fillRect/>
          </a:stretch>
        </p:blipFill>
        <p:spPr bwMode="auto">
          <a:xfrm>
            <a:off x="0" y="6972267"/>
            <a:ext cx="1138741" cy="1824203"/>
          </a:xfrm>
          <a:prstGeom prst="rect">
            <a:avLst/>
          </a:prstGeom>
          <a:noFill/>
        </p:spPr>
      </p:pic>
      <p:pic>
        <p:nvPicPr>
          <p:cNvPr id="6" name="Picture 2" descr="http://4put.ru/pictures/max/461/1418347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40000"/>
          </a:blip>
          <a:srcRect/>
          <a:stretch>
            <a:fillRect/>
          </a:stretch>
        </p:blipFill>
        <p:spPr bwMode="auto">
          <a:xfrm>
            <a:off x="782706" y="7740352"/>
            <a:ext cx="702078" cy="960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fonwall.ru/user-content/uploads/wall/mid/52/snejinki_fon_zastavka_paporotnik_vetka_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634" y="251520"/>
            <a:ext cx="6588732" cy="8640960"/>
          </a:xfrm>
          <a:prstGeom prst="rect">
            <a:avLst/>
          </a:prstGeom>
          <a:noFill/>
        </p:spPr>
      </p:pic>
      <p:sp>
        <p:nvSpPr>
          <p:cNvPr id="4" name="Блок-схема: альтернативный процесс 3"/>
          <p:cNvSpPr/>
          <p:nvPr/>
        </p:nvSpPr>
        <p:spPr>
          <a:xfrm>
            <a:off x="242646" y="443542"/>
            <a:ext cx="6372708" cy="8256917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http://bosyatka.ru/wp-content/uploads/2012/12/Snegovichok-s-kolokolchikom2-300x300.png"/>
          <p:cNvPicPr>
            <a:picLocks noChangeAspect="1" noChangeArrowheads="1"/>
          </p:cNvPicPr>
          <p:nvPr/>
        </p:nvPicPr>
        <p:blipFill>
          <a:blip r:embed="rId3" cstate="print">
            <a:lum bright="-10000" contrast="40000"/>
          </a:blip>
          <a:srcRect b="9890"/>
          <a:stretch>
            <a:fillRect/>
          </a:stretch>
        </p:blipFill>
        <p:spPr bwMode="auto">
          <a:xfrm>
            <a:off x="0" y="6972267"/>
            <a:ext cx="1138741" cy="1824203"/>
          </a:xfrm>
          <a:prstGeom prst="rect">
            <a:avLst/>
          </a:prstGeom>
          <a:noFill/>
        </p:spPr>
      </p:pic>
      <p:pic>
        <p:nvPicPr>
          <p:cNvPr id="6" name="Picture 2" descr="http://4put.ru/pictures/max/461/1418347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40000"/>
          </a:blip>
          <a:srcRect/>
          <a:stretch>
            <a:fillRect/>
          </a:stretch>
        </p:blipFill>
        <p:spPr bwMode="auto">
          <a:xfrm>
            <a:off x="782706" y="7740352"/>
            <a:ext cx="702078" cy="960107"/>
          </a:xfrm>
          <a:prstGeom prst="rect">
            <a:avLst/>
          </a:prstGeom>
          <a:noFill/>
        </p:spPr>
      </p:pic>
      <p:pic>
        <p:nvPicPr>
          <p:cNvPr id="8" name="Picture 2" descr="http://img-fotki.yandex.ru/get/4419/102699435.41b/0_73f09_cdec6536_L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rcRect t="53347"/>
          <a:stretch>
            <a:fillRect/>
          </a:stretch>
        </p:blipFill>
        <p:spPr bwMode="auto">
          <a:xfrm>
            <a:off x="5967283" y="664499"/>
            <a:ext cx="727877" cy="1771597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28604" y="500034"/>
            <a:ext cx="2786082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Декабрь.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декабре, в декабре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Все деревья в серебре.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Нашу речку, словно в сказке,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За ночь вымостил мороз,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Обновил коньки, салазки,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Елку из лесу принес.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Елка плакала сначала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От домашнего тепла.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Утром плакать перестала,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Задышала, ожила.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Чуть дрожат ее иголки,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На ветвях огни зажглись.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Как по лесенке, по елке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Огоньки взбегают ввысь.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Блещут золотом хлопушки,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Серебром звезду зажег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Добежавший до верхушки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Самый смелый огонек.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Год прошел, как день вчерашний.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Над Москвою в этот час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Бьют часы Кремлевской башни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Свой салют - двенадцать раз.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Самуил Маршак</a:t>
            </a:r>
            <a: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00372" y="428596"/>
            <a:ext cx="3000396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Песня о елке.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Что растет на елке?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Шишки да иголки.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Разноцветные шары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Не растут на елке.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Не растут на елке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Пряники и флаги.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Не растут орехи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золотой бумаге.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Эти флаги и шары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Выросли сегодня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Для советской детворы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праздник новогодний.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городах страны моей,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селах и поселках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Столько вспыхнуло огней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На веселых елках!</a:t>
            </a:r>
          </a:p>
          <a:p>
            <a:pPr algn="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Самуил Маршак</a:t>
            </a:r>
          </a:p>
          <a:p>
            <a:r>
              <a:rPr lang="ru-RU" dirty="0" smtClean="0"/>
              <a:t> </a:t>
            </a:r>
            <a:endParaRPr lang="ru-RU" b="1" dirty="0" smtClean="0"/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85728" y="5143504"/>
            <a:ext cx="292895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Самый главный из гостей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- Кто в нарядной теплой шубе,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 длинной белой бородой,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Новый год приходит в гости,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румяный, и седой?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Он играет с нами, пляшет,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 ним и праздник веселей!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- Дед Мороз на елке нашей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Самый главный из гостей! 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29000" y="5143504"/>
            <a:ext cx="3429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solidFill>
                  <a:srgbClr val="FF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Елка </a:t>
            </a:r>
            <a: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Ну и елка, просто диво, </a:t>
            </a:r>
            <a:b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Как нарядна, как красива. </a:t>
            </a:r>
            <a:b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Ветви слабо шелестят, </a:t>
            </a:r>
            <a:b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Бусы яркие блестят </a:t>
            </a:r>
            <a:b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качаются игрушки - </a:t>
            </a:r>
            <a:b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Флаги, звездочки, хлопушки. </a:t>
            </a:r>
            <a:b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Вот огни зажглись на ней, </a:t>
            </a:r>
            <a:b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Сколько крошечных огней! </a:t>
            </a:r>
            <a:b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И, верхушку украшая, </a:t>
            </a:r>
            <a:b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Там сияет, как всегда, </a:t>
            </a:r>
            <a:b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Очень яркая, большая, </a:t>
            </a:r>
            <a:b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200" dirty="0" err="1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Пятикрылая</a:t>
            </a:r>
            <a: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звезда. </a:t>
            </a:r>
            <a:br>
              <a:rPr lang="ru-RU" sz="12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1200" b="1" dirty="0" err="1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И.Черницкая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fonwall.ru/user-content/uploads/wall/mid/52/snejinki_fon_zastavka_paporotnik_vetka_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634" y="251520"/>
            <a:ext cx="6588732" cy="8640960"/>
          </a:xfrm>
          <a:prstGeom prst="rect">
            <a:avLst/>
          </a:prstGeom>
          <a:noFill/>
        </p:spPr>
      </p:pic>
      <p:sp>
        <p:nvSpPr>
          <p:cNvPr id="4" name="Блок-схема: альтернативный процесс 3"/>
          <p:cNvSpPr/>
          <p:nvPr/>
        </p:nvSpPr>
        <p:spPr>
          <a:xfrm>
            <a:off x="242646" y="443542"/>
            <a:ext cx="6372708" cy="8256917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http://fonwall.ru/user-content/uploads/wall/mid/52/snejinki_fon_zastavka_paporotnik_vetka_15.jpg</a:t>
            </a:r>
            <a:endParaRPr lang="ru-RU" dirty="0"/>
          </a:p>
        </p:txBody>
      </p:sp>
      <p:pic>
        <p:nvPicPr>
          <p:cNvPr id="5" name="Picture 2" descr="http://bosyatka.ru/wp-content/uploads/2012/12/Snegovichok-s-kolokolchikom2-300x300.png"/>
          <p:cNvPicPr>
            <a:picLocks noChangeAspect="1" noChangeArrowheads="1"/>
          </p:cNvPicPr>
          <p:nvPr/>
        </p:nvPicPr>
        <p:blipFill>
          <a:blip r:embed="rId3" cstate="print">
            <a:lum bright="-10000" contrast="40000"/>
          </a:blip>
          <a:srcRect b="9890"/>
          <a:stretch>
            <a:fillRect/>
          </a:stretch>
        </p:blipFill>
        <p:spPr bwMode="auto">
          <a:xfrm>
            <a:off x="0" y="6972267"/>
            <a:ext cx="1138741" cy="1824203"/>
          </a:xfrm>
          <a:prstGeom prst="rect">
            <a:avLst/>
          </a:prstGeom>
          <a:noFill/>
        </p:spPr>
      </p:pic>
      <p:pic>
        <p:nvPicPr>
          <p:cNvPr id="6" name="Picture 2" descr="http://4put.ru/pictures/max/461/1418347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40000"/>
          </a:blip>
          <a:srcRect/>
          <a:stretch>
            <a:fillRect/>
          </a:stretch>
        </p:blipFill>
        <p:spPr bwMode="auto">
          <a:xfrm>
            <a:off x="782706" y="7740352"/>
            <a:ext cx="702078" cy="960107"/>
          </a:xfrm>
          <a:prstGeom prst="rect">
            <a:avLst/>
          </a:prstGeom>
          <a:noFill/>
        </p:spPr>
      </p:pic>
      <p:pic>
        <p:nvPicPr>
          <p:cNvPr id="12" name="Picture 2" descr="http://img-fotki.yandex.ru/get/4419/102699435.41b/0_73f09_cdec6536_L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rcRect t="53347"/>
          <a:stretch>
            <a:fillRect/>
          </a:stretch>
        </p:blipFill>
        <p:spPr bwMode="auto">
          <a:xfrm>
            <a:off x="5967282" y="443542"/>
            <a:ext cx="727877" cy="1771597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00042" y="642910"/>
            <a:ext cx="300039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Вот она, елочка наша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Вот она, елочка наша,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блеске лучистых огней!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Кажется всех она краше,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Всех зеленей и пышней.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зелени прячется сказка: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Белая лебедь плывет,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Зайчик скользит на салазках,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Белка орехи грызет.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Вот она, елочка наша,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блеске лучистых огней!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Все мы от радости пляшем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день новогодний под ней!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Е.Благинина</a:t>
            </a:r>
            <a:r>
              <a:rPr kumimoji="0" lang="ru-RU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286124" y="500034"/>
            <a:ext cx="357187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Елочка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- Елочка, елка,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Колкая иголка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Где ты выросла?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- В лесу.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- Что ты видела?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- Лису.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- Что в лесу?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- Морозы. Голые березы,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Волки да медведи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- Вот и все соседи.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- А у нас под Новый год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Каждый песенку поет. 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А.Твардовский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28604" y="3214678"/>
            <a:ext cx="3071834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Елка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Были бы у елочки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Ножки,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Побежала бы она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 дорожке.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Заплясала бы она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Вместе с нами,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Застучала бы она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Каблучками.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Закружились бы на елочке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Игрушки -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Разноцветные фонарики,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Хлопушки.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Завертелись бы на елочке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Флаги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Из пунцовой и серебряной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Бумаги.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Засмеялись бы на елочке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Матрешки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захлопали б от радости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ладошки.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Потому что нынче ночью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У ворот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Постучался развеселый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Новый год!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Новый, новый,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Молодой,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 золотою бородой! 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М.Ивенсен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143248" y="3714744"/>
            <a:ext cx="342902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Перед праздником зима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Перед праздником зима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Для зеленой елки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Платье белое сама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Сшила без иголки.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Отряхнула белый снег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Елочка с поклоном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стоит красивей всех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платьице зеленом.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Ей зеленый цвет к лицу,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Елка знает это.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Как она под Новый год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Хорошо одета!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  К.Чуковский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fonwall.ru/user-content/uploads/wall/mid/52/snejinki_fon_zastavka_paporotnik_vetka_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634" y="251520"/>
            <a:ext cx="6588732" cy="8640960"/>
          </a:xfrm>
          <a:prstGeom prst="rect">
            <a:avLst/>
          </a:prstGeom>
          <a:noFill/>
        </p:spPr>
      </p:pic>
      <p:sp>
        <p:nvSpPr>
          <p:cNvPr id="4" name="Блок-схема: альтернативный процесс 3"/>
          <p:cNvSpPr/>
          <p:nvPr/>
        </p:nvSpPr>
        <p:spPr>
          <a:xfrm>
            <a:off x="285728" y="428596"/>
            <a:ext cx="6372708" cy="8256917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http://bosyatka.ru/wp-content/uploads/2012/12/Snegovichok-s-kolokolchikom2-300x300.png"/>
          <p:cNvPicPr>
            <a:picLocks noChangeAspect="1" noChangeArrowheads="1"/>
          </p:cNvPicPr>
          <p:nvPr/>
        </p:nvPicPr>
        <p:blipFill>
          <a:blip r:embed="rId3" cstate="print">
            <a:lum bright="-10000" contrast="40000"/>
          </a:blip>
          <a:srcRect b="9890"/>
          <a:stretch>
            <a:fillRect/>
          </a:stretch>
        </p:blipFill>
        <p:spPr bwMode="auto">
          <a:xfrm>
            <a:off x="0" y="6972267"/>
            <a:ext cx="1138741" cy="1824203"/>
          </a:xfrm>
          <a:prstGeom prst="rect">
            <a:avLst/>
          </a:prstGeom>
          <a:noFill/>
        </p:spPr>
      </p:pic>
      <p:pic>
        <p:nvPicPr>
          <p:cNvPr id="6" name="Picture 2" descr="http://4put.ru/pictures/max/461/1418347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40000"/>
          </a:blip>
          <a:srcRect/>
          <a:stretch>
            <a:fillRect/>
          </a:stretch>
        </p:blipFill>
        <p:spPr bwMode="auto">
          <a:xfrm>
            <a:off x="782706" y="7740352"/>
            <a:ext cx="702078" cy="960107"/>
          </a:xfrm>
          <a:prstGeom prst="rect">
            <a:avLst/>
          </a:prstGeom>
          <a:noFill/>
        </p:spPr>
      </p:pic>
      <p:pic>
        <p:nvPicPr>
          <p:cNvPr id="7" name="Picture 2" descr="http://img-fotki.yandex.ru/get/4419/102699435.41b/0_73f09_cdec6536_L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rcRect t="53347"/>
          <a:stretch>
            <a:fillRect/>
          </a:stretch>
        </p:blipFill>
        <p:spPr bwMode="auto">
          <a:xfrm>
            <a:off x="5913276" y="443542"/>
            <a:ext cx="727877" cy="1771597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66" y="500034"/>
            <a:ext cx="321471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снегу стояла елочка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снегу стояла елочка -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Зелененькая челочка,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Смолистая,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Здоровая,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Полутораметровая.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Произошло событие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один из зимних дней: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Лесник решил срубить ее! -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Так показалось ей.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Она была замечена,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Была окружена...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только поздним вечером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Пришла в себя она.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Какое чувство странное!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Исчез куда-то страх...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Фонарики стеклянные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Горят в ее ветвях.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Сверкают украшения -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Какой нарядный вид!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При этом, без сомнения,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Она в лесу стоит.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Не срубленная! Целая!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Красива и крепка!..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Кто спас, кто разодел ее?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Сынишка лесника!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      Сергей Михалков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143248" y="928662"/>
            <a:ext cx="371475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Елка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Гнутся ветви мохнатые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Вниз к головкам детей;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Блещут бусы богатые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Переливом огней;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Шар за шариком прячется,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А звезда за звездой,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Нити светлые катятся,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Словно дождь золотой...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Поиграть, позабавиться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Собрались дети тут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тебе, ель-красавица,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Свою песню поют.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Все звенит, разрастается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Голосков детских хор,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И, сверкая, качается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Елки пышный убор.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Раиса Кудашева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500438" y="4500562"/>
            <a:ext cx="307181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Горит огнями елочка…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Горит огнями елочка,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Под нею тени синие,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Колючие иголочки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Как будто в белом инее.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Она в тепле оттаяла,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Расправила иголочки,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с песнями веселыми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Пришли мы к нашей елочке.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Игрушки разноцветные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Для нас на ней развесили,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мы глядим на елочку,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нам сегодня весело.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Огни на елке яркие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Повсюду зажигаются,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Во всех домах, по всей стране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Ребята улыбаются.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Л. Некрасова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785794" y="6215074"/>
            <a:ext cx="235745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Выбрал папа елочку…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Выбрал папа елочку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Самую пушистую,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Самую пушистую,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Самую душистую…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Елочка так пахнет -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Мама сразу ахнет!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А. Усачев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fonwall.ru/user-content/uploads/wall/mid/52/snejinki_fon_zastavka_paporotnik_vetka_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634" y="251520"/>
            <a:ext cx="6588732" cy="8640960"/>
          </a:xfrm>
          <a:prstGeom prst="rect">
            <a:avLst/>
          </a:prstGeom>
          <a:noFill/>
        </p:spPr>
      </p:pic>
      <p:sp>
        <p:nvSpPr>
          <p:cNvPr id="3" name="Блок-схема: альтернативный процесс 2"/>
          <p:cNvSpPr/>
          <p:nvPr/>
        </p:nvSpPr>
        <p:spPr>
          <a:xfrm>
            <a:off x="485292" y="500034"/>
            <a:ext cx="6372708" cy="8256917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http://img-fotki.yandex.ru/get/4419/102699435.41b/0_73f09_cdec6536_L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rcRect t="53347"/>
          <a:stretch>
            <a:fillRect/>
          </a:stretch>
        </p:blipFill>
        <p:spPr bwMode="auto">
          <a:xfrm>
            <a:off x="5913276" y="443542"/>
            <a:ext cx="727877" cy="1771597"/>
          </a:xfrm>
          <a:prstGeom prst="rect">
            <a:avLst/>
          </a:prstGeom>
          <a:noFill/>
        </p:spPr>
      </p:pic>
      <p:pic>
        <p:nvPicPr>
          <p:cNvPr id="5" name="Picture 2" descr="http://bosyatka.ru/wp-content/uploads/2012/12/Snegovichok-s-kolokolchikom2-300x300.png"/>
          <p:cNvPicPr>
            <a:picLocks noChangeAspect="1" noChangeArrowheads="1"/>
          </p:cNvPicPr>
          <p:nvPr/>
        </p:nvPicPr>
        <p:blipFill>
          <a:blip r:embed="rId4" cstate="print">
            <a:lum bright="-10000" contrast="40000"/>
          </a:blip>
          <a:srcRect b="9890"/>
          <a:stretch>
            <a:fillRect/>
          </a:stretch>
        </p:blipFill>
        <p:spPr bwMode="auto">
          <a:xfrm>
            <a:off x="0" y="6972267"/>
            <a:ext cx="1138741" cy="1824203"/>
          </a:xfrm>
          <a:prstGeom prst="rect">
            <a:avLst/>
          </a:prstGeom>
          <a:noFill/>
        </p:spPr>
      </p:pic>
      <p:pic>
        <p:nvPicPr>
          <p:cNvPr id="6" name="Picture 2" descr="http://4put.ru/pictures/max/461/1418347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40000"/>
          </a:blip>
          <a:srcRect/>
          <a:stretch>
            <a:fillRect/>
          </a:stretch>
        </p:blipFill>
        <p:spPr bwMode="auto">
          <a:xfrm>
            <a:off x="782706" y="7740352"/>
            <a:ext cx="702078" cy="960107"/>
          </a:xfrm>
          <a:prstGeom prst="rect">
            <a:avLst/>
          </a:prstGeom>
          <a:noFill/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714356" y="785786"/>
            <a:ext cx="2286016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Елочка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Ну-ка, елочка, светлей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Заблести огнями.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Пригласили мы гостей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Веселиться с нами.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 дорожкам, по снегам,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 лесным лужайкам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Прискакал на праздник к нам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Длинноухий зайка.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А за ним - смотрите все!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- Рыжая лисица.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Захотелось и лисе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 нами веселиться.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Вперевалочку идет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Косолапый мишка.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Он несет в подарок мед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большую шишку.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Ну-ка, елочка, светлей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Заблести огнями.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Чтобы лапы у зверей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Заплясали сами! 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М.Клокова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643314" y="785786"/>
            <a:ext cx="2571744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Ёлка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Ёлка, ёлка, ёлочка,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Колкая иголочка,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Фонарики, огоньки,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Золотые светляки,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Пушки-хлопушки,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Мельницы-вертушки,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Уточки, дудочки,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Караси да удочки,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Леденцы, бубенцы,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Два козла, три овцы,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Орех больше всех -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Всем орехам орех!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Музыка, танцы, весело, тесно.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Что кому достанется – неизвестно!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(Е. </a:t>
            </a:r>
            <a:r>
              <a:rPr kumimoji="0" lang="ru-RU" sz="1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Тараховская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571480" y="5143504"/>
            <a:ext cx="264320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Наша елка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Посмотри в дверную щелку -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Ты увидишь нашу елку.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Наша елка высока,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Достает до потолка.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А на ней висят игрушки -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От подставки до макушки.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             Е.Ильина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143248" y="4429124"/>
            <a:ext cx="350046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Дети спать пораньше лягут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Дети спать пораньше лягут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день последний декабря,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А проснутся старше на год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первый день календаря.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Год начнется тишиною,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Незнакомой с прошлых зим: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Шум за рамою двойною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Еле-еле уловим.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Но ребят зовёт наружу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Зимний день сквозь лёд стекла -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освежающую стужу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Из уютного тепла.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Добрым словом мы помянем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Года старого уход,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Начиная утром ранним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Новый день и новый год!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   Самуил Маршак</a:t>
            </a:r>
            <a:r>
              <a:rPr kumimoji="0" lang="ru-RU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fonwall.ru/user-content/uploads/wall/mid/52/snejinki_fon_zastavka_paporotnik_vetka_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634" y="251520"/>
            <a:ext cx="6588732" cy="8640960"/>
          </a:xfrm>
          <a:prstGeom prst="rect">
            <a:avLst/>
          </a:prstGeom>
          <a:noFill/>
        </p:spPr>
      </p:pic>
      <p:sp>
        <p:nvSpPr>
          <p:cNvPr id="3" name="Блок-схема: альтернативный процесс 2"/>
          <p:cNvSpPr/>
          <p:nvPr/>
        </p:nvSpPr>
        <p:spPr>
          <a:xfrm>
            <a:off x="285728" y="428596"/>
            <a:ext cx="6372708" cy="8256917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http://img-fotki.yandex.ru/get/4419/102699435.41b/0_73f09_cdec6536_L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rcRect t="53347"/>
          <a:stretch>
            <a:fillRect/>
          </a:stretch>
        </p:blipFill>
        <p:spPr bwMode="auto">
          <a:xfrm>
            <a:off x="5913276" y="443542"/>
            <a:ext cx="727877" cy="1771597"/>
          </a:xfrm>
          <a:prstGeom prst="rect">
            <a:avLst/>
          </a:prstGeom>
          <a:noFill/>
        </p:spPr>
      </p:pic>
      <p:pic>
        <p:nvPicPr>
          <p:cNvPr id="5" name="Picture 2" descr="http://bosyatka.ru/wp-content/uploads/2012/12/Snegovichok-s-kolokolchikom2-300x300.png"/>
          <p:cNvPicPr>
            <a:picLocks noChangeAspect="1" noChangeArrowheads="1"/>
          </p:cNvPicPr>
          <p:nvPr/>
        </p:nvPicPr>
        <p:blipFill>
          <a:blip r:embed="rId4" cstate="print">
            <a:lum bright="-10000" contrast="40000"/>
          </a:blip>
          <a:srcRect b="9890"/>
          <a:stretch>
            <a:fillRect/>
          </a:stretch>
        </p:blipFill>
        <p:spPr bwMode="auto">
          <a:xfrm>
            <a:off x="0" y="6972267"/>
            <a:ext cx="1138741" cy="1824203"/>
          </a:xfrm>
          <a:prstGeom prst="rect">
            <a:avLst/>
          </a:prstGeom>
          <a:noFill/>
        </p:spPr>
      </p:pic>
      <p:pic>
        <p:nvPicPr>
          <p:cNvPr id="6" name="Picture 2" descr="http://4put.ru/pictures/max/461/1418347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40000"/>
          </a:blip>
          <a:srcRect/>
          <a:stretch>
            <a:fillRect/>
          </a:stretch>
        </p:blipFill>
        <p:spPr bwMode="auto">
          <a:xfrm>
            <a:off x="782706" y="7740352"/>
            <a:ext cx="702078" cy="960107"/>
          </a:xfrm>
          <a:prstGeom prst="rect">
            <a:avLst/>
          </a:prstGeom>
          <a:noFill/>
        </p:spPr>
      </p:pic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785794" y="500034"/>
            <a:ext cx="3857652" cy="784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Новогодняя ёлка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Как хороша новогодняя ёлка!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Как нарядилась она – погляди!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Платье на ёлке зелёного цвета,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Яркие бусы блестят на груди.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Ёлка у нас высока и стройна,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Вечером вся засверкает она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Блеском огней, и снежинок, и звёзд,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Словно павлина раскрывшийся хвост!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Ёлка в кармашки свои золотые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Спрятала множество разных сластей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протянула к нам ветки густые,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Словно хозяйка встречает гостей.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Дерево лучше нигде не найдёшь!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 ёлкой хорошей и праздник хорош!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(О. </a:t>
            </a:r>
            <a:r>
              <a:rPr kumimoji="0" lang="ru-RU" sz="1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Высотская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Встречали звери Новый год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Встречали звери Новый год.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Водили звери хоровод.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Вокруг зеленой елки.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Плясал и Крот,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Бегемот,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даже - злые Волки!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Пустился в пляс и Дикобраз -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Колючие иголки,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все - дрожать,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все - визжать,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все - бежать от елки!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Гляди-ка: Уж -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Хоть сам хорош! -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тот дрожит от страха!..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-Зато меня уж не проймешь! -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Сказала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Че-ре-па-ха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-Мы спляшем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Шагом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Черепашьим,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Но всех,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Пожалуй,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Перепляшем!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Заходер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Борис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286124" y="3857620"/>
            <a:ext cx="371477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Новый год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Друзья! Настал и Новый год!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Забудьте старые печали,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скорби дни, и дни забот,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всё, чем радость убивали;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Но не забудьте ясных дней,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Забав, веселий легкокрылых,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Златых часов, для сердца милых,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старых, искренних друзей.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Живите новым в Новый год,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Покиньте старые мечтанья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всё, что счастья не даёт,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А лишь одни родит желанья!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По-прежнему в год новый сей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Любите шутки, игры, радость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старых искренних друзей.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Друзья! Встречайте Новый год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кругу родных, среди свободы.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Пусть он для вас, друзья, течёт,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Как детства счастливые годы!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   Дмитрий Веневитинов</a:t>
            </a:r>
            <a:r>
              <a:rPr kumimoji="0" lang="ru-RU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fonwall.ru/user-content/uploads/wall/mid/52/snejinki_fon_zastavka_paporotnik_vetka_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634" y="251520"/>
            <a:ext cx="6588732" cy="8640960"/>
          </a:xfrm>
          <a:prstGeom prst="rect">
            <a:avLst/>
          </a:prstGeom>
          <a:noFill/>
        </p:spPr>
      </p:pic>
      <p:sp>
        <p:nvSpPr>
          <p:cNvPr id="3" name="Блок-схема: альтернативный процесс 2"/>
          <p:cNvSpPr/>
          <p:nvPr/>
        </p:nvSpPr>
        <p:spPr>
          <a:xfrm>
            <a:off x="285728" y="428596"/>
            <a:ext cx="6372708" cy="8256917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http://img-fotki.yandex.ru/get/4419/102699435.41b/0_73f09_cdec6536_L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rcRect t="53347"/>
          <a:stretch>
            <a:fillRect/>
          </a:stretch>
        </p:blipFill>
        <p:spPr bwMode="auto">
          <a:xfrm>
            <a:off x="5913276" y="443542"/>
            <a:ext cx="727877" cy="1771597"/>
          </a:xfrm>
          <a:prstGeom prst="rect">
            <a:avLst/>
          </a:prstGeom>
          <a:noFill/>
        </p:spPr>
      </p:pic>
      <p:pic>
        <p:nvPicPr>
          <p:cNvPr id="5" name="Picture 2" descr="http://bosyatka.ru/wp-content/uploads/2012/12/Snegovichok-s-kolokolchikom2-300x300.png"/>
          <p:cNvPicPr>
            <a:picLocks noChangeAspect="1" noChangeArrowheads="1"/>
          </p:cNvPicPr>
          <p:nvPr/>
        </p:nvPicPr>
        <p:blipFill>
          <a:blip r:embed="rId4" cstate="print">
            <a:lum bright="-10000" contrast="40000"/>
          </a:blip>
          <a:srcRect b="9890"/>
          <a:stretch>
            <a:fillRect/>
          </a:stretch>
        </p:blipFill>
        <p:spPr bwMode="auto">
          <a:xfrm>
            <a:off x="0" y="6972267"/>
            <a:ext cx="1138741" cy="1824203"/>
          </a:xfrm>
          <a:prstGeom prst="rect">
            <a:avLst/>
          </a:prstGeom>
          <a:noFill/>
        </p:spPr>
      </p:pic>
      <p:pic>
        <p:nvPicPr>
          <p:cNvPr id="6" name="Picture 2" descr="http://4put.ru/pictures/max/461/1418347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40000"/>
          </a:blip>
          <a:srcRect/>
          <a:stretch>
            <a:fillRect/>
          </a:stretch>
        </p:blipFill>
        <p:spPr bwMode="auto">
          <a:xfrm>
            <a:off x="782706" y="7740352"/>
            <a:ext cx="702078" cy="960107"/>
          </a:xfrm>
          <a:prstGeom prst="rect">
            <a:avLst/>
          </a:prstGeom>
          <a:noFill/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42918" y="571472"/>
            <a:ext cx="4572008" cy="812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Что такое Новый год?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Что такое Новый год?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Это всё наоборот: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Ёлки в комнате растут,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Белки шишек не грызут,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Зайцы рядом с волком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На колючей ёлке!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Дождик тоже не простой,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Новый год он золотой,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Блещет что есть мочи,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Никого не мочит,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Даже Дедушка Мороз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Никому не щиплет нос.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    Елена Михайлова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Нарядили ёлку в праздничное платье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Нарядили ёлку в праздничное платье: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пёстрые гирлянды, в яркие огни,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стоит, сверкая, ёлка в пышном зале,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 грустью вспоминая про былые дни.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Снится ёлке вечер, месячный и звёздный,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Снежная поляна, грустный плач волков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соседи-сосны, в мантии морозной,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Все в алмазных блёстках, в пухе из снегов.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стоят соседи в сумрачной печали,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Грезят и роняют белый снег с ветвей...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Грезится им ёлка в освещенном зале,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Хохот и рассказы радостных детей.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Константин Фофанов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Встали девочки в кружок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Встали девочки в кружок.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Встали и примолкли.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Дед Мороз огни зажёг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На высокой ёлке.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На верху звезда,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Бусы в два ряда.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Пусть не гаснет ёлка,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Пусть горит всегда!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928934" y="642910"/>
            <a:ext cx="3071834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Дед мороз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Шел по лесу дед Мороз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Мимо кленов и берез,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Мимо просек, мимо пней,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Шел по лесу восемь дней.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Он по бору проходил —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Ёлки в бусы нарядил.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эту ночь под Новый Год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Он ребятам их снесет.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На полянках тишина,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Светит желтая луна…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Все деревья в серебре,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Зайцы пляшут на горе,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На пруду сверкает лед,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Наступает Новый Год!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 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     З. Александрова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786190" y="6357950"/>
            <a:ext cx="4429132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Самый главный из гостей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— Кто в нарядной теплой шубе,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 длинной белой бородой,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Новый год приходит в гости,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румяный, и седой?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Он играет с нами, пляшет,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 ним и праздник веселей!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— Дед Мороз на елке нашей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Самый главный из гостей!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  И.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Черницкая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fonwall.ru/user-content/uploads/wall/mid/52/snejinki_fon_zastavka_paporotnik_vetka_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634" y="251520"/>
            <a:ext cx="6588732" cy="8640960"/>
          </a:xfrm>
          <a:prstGeom prst="rect">
            <a:avLst/>
          </a:prstGeom>
          <a:noFill/>
        </p:spPr>
      </p:pic>
      <p:sp>
        <p:nvSpPr>
          <p:cNvPr id="3" name="Блок-схема: альтернативный процесс 2"/>
          <p:cNvSpPr/>
          <p:nvPr/>
        </p:nvSpPr>
        <p:spPr>
          <a:xfrm>
            <a:off x="285728" y="428596"/>
            <a:ext cx="6372708" cy="8256917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http://img-fotki.yandex.ru/get/4419/102699435.41b/0_73f09_cdec6536_L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rcRect t="53347"/>
          <a:stretch>
            <a:fillRect/>
          </a:stretch>
        </p:blipFill>
        <p:spPr bwMode="auto">
          <a:xfrm>
            <a:off x="5913276" y="443542"/>
            <a:ext cx="727877" cy="1771597"/>
          </a:xfrm>
          <a:prstGeom prst="rect">
            <a:avLst/>
          </a:prstGeom>
          <a:noFill/>
        </p:spPr>
      </p:pic>
      <p:pic>
        <p:nvPicPr>
          <p:cNvPr id="5" name="Picture 2" descr="http://bosyatka.ru/wp-content/uploads/2012/12/Snegovichok-s-kolokolchikom2-300x300.png"/>
          <p:cNvPicPr>
            <a:picLocks noChangeAspect="1" noChangeArrowheads="1"/>
          </p:cNvPicPr>
          <p:nvPr/>
        </p:nvPicPr>
        <p:blipFill>
          <a:blip r:embed="rId4" cstate="print">
            <a:lum bright="-10000" contrast="40000"/>
          </a:blip>
          <a:srcRect b="9890"/>
          <a:stretch>
            <a:fillRect/>
          </a:stretch>
        </p:blipFill>
        <p:spPr bwMode="auto">
          <a:xfrm>
            <a:off x="0" y="6972267"/>
            <a:ext cx="1138741" cy="1824203"/>
          </a:xfrm>
          <a:prstGeom prst="rect">
            <a:avLst/>
          </a:prstGeom>
          <a:noFill/>
        </p:spPr>
      </p:pic>
      <p:pic>
        <p:nvPicPr>
          <p:cNvPr id="6" name="Picture 2" descr="http://4put.ru/pictures/max/461/1418347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40000"/>
          </a:blip>
          <a:srcRect/>
          <a:stretch>
            <a:fillRect/>
          </a:stretch>
        </p:blipFill>
        <p:spPr bwMode="auto">
          <a:xfrm>
            <a:off x="782706" y="7740352"/>
            <a:ext cx="702078" cy="960107"/>
          </a:xfrm>
          <a:prstGeom prst="rect">
            <a:avLst/>
          </a:prstGeom>
          <a:noFill/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28604" y="571472"/>
            <a:ext cx="300039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Елка в школе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школе шумно, раздается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Беготня и шум детей...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Знать, они не для ученья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Собрались сегодня в ней.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Нет, рождественская елка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ней сегодня зажжена;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Пестротой своей нарядной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Деток радует она.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Детский взор игрушки манят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Здесь лошадки, там волчок,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Вот железная дорога,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Вот охотничий рожок.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А фонарики, а звезды,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Что алмазами горят!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орехи золотые!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Прозрачный виноград!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Будьте ж вы благословенны,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Вы, чья добрая рука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Выбирала эту елку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Для малюток!..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Редко, редко озаряет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Радость светлая их дни,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весь год им будут сниться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Елки яркие огни. 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  А. Плещеев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357562" y="571472"/>
            <a:ext cx="285752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Птичья ёлка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У серебряной дорожки,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Лишь наступит Новый год,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На высокой тонкой ножке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Чудо-ёлочка встаёт.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Эта ёлка не простая,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она не для ребят,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Возле ёлочки летая,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Птицы весело свистят.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Тут и дятел, и синицы,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Снегири и воробей -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Все хотят повеселиться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Возле ёлочки своей!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Не блестят на ней игрушки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не светится звезда,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Но зато для птиц кормушки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Мы повесили туда!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Прилетают птичьи стаи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 нам на ёлку в зимний сад,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 в саду не умолкая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Колокольчики звенят.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    (З. Александрова)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643182" y="5429256"/>
            <a:ext cx="292895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Ёлочка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Ну-ка, ёлочка, светлей</a:t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Заблести огнями.</a:t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Пригласили мы гостей</a:t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Веселиться с нами.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дорожкам, по снегам,</a:t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лесным лужайкам</a:t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Прискакал на праздник к нам</a:t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Длинноухий зайка.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за ним - смотрите все! -</a:t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Рыжая лисица.</a:t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Захотелось и лисе</a:t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нами веселиться.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Вперевалочку идёт</a:t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Косолапый мишка.</a:t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 несёт в подарок мед</a:t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большую шишку.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Ну-ка, ёлочка, светлей</a:t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Заблести огнями.</a:t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Чтобы лапы у зверей</a:t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Заплясали сами.</a:t>
            </a:r>
            <a:endParaRPr kumimoji="0" lang="ru-RU" sz="1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(М. </a:t>
            </a:r>
            <a:r>
              <a:rPr kumimoji="0" lang="ru-RU" sz="1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Клокова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fonwall.ru/user-content/uploads/wall/mid/52/snejinki_fon_zastavka_paporotnik_vetka_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634" y="251520"/>
            <a:ext cx="6588732" cy="8640960"/>
          </a:xfrm>
          <a:prstGeom prst="rect">
            <a:avLst/>
          </a:prstGeom>
          <a:noFill/>
        </p:spPr>
      </p:pic>
      <p:sp>
        <p:nvSpPr>
          <p:cNvPr id="3" name="Блок-схема: альтернативный процесс 2"/>
          <p:cNvSpPr/>
          <p:nvPr/>
        </p:nvSpPr>
        <p:spPr>
          <a:xfrm>
            <a:off x="214290" y="428596"/>
            <a:ext cx="6372708" cy="8256917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http://img-fotki.yandex.ru/get/4419/102699435.41b/0_73f09_cdec6536_L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rcRect t="53347"/>
          <a:stretch>
            <a:fillRect/>
          </a:stretch>
        </p:blipFill>
        <p:spPr bwMode="auto">
          <a:xfrm>
            <a:off x="5913276" y="443542"/>
            <a:ext cx="727877" cy="1771597"/>
          </a:xfrm>
          <a:prstGeom prst="rect">
            <a:avLst/>
          </a:prstGeom>
          <a:noFill/>
        </p:spPr>
      </p:pic>
      <p:pic>
        <p:nvPicPr>
          <p:cNvPr id="5" name="Picture 2" descr="http://bosyatka.ru/wp-content/uploads/2012/12/Snegovichok-s-kolokolchikom2-300x300.png"/>
          <p:cNvPicPr>
            <a:picLocks noChangeAspect="1" noChangeArrowheads="1"/>
          </p:cNvPicPr>
          <p:nvPr/>
        </p:nvPicPr>
        <p:blipFill>
          <a:blip r:embed="rId4" cstate="print">
            <a:lum bright="-10000" contrast="40000"/>
          </a:blip>
          <a:srcRect b="9890"/>
          <a:stretch>
            <a:fillRect/>
          </a:stretch>
        </p:blipFill>
        <p:spPr bwMode="auto">
          <a:xfrm>
            <a:off x="0" y="6972267"/>
            <a:ext cx="1138741" cy="1824203"/>
          </a:xfrm>
          <a:prstGeom prst="rect">
            <a:avLst/>
          </a:prstGeom>
          <a:noFill/>
        </p:spPr>
      </p:pic>
      <p:pic>
        <p:nvPicPr>
          <p:cNvPr id="6" name="Picture 2" descr="http://4put.ru/pictures/max/461/1418347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40000"/>
          </a:blip>
          <a:srcRect/>
          <a:stretch>
            <a:fillRect/>
          </a:stretch>
        </p:blipFill>
        <p:spPr bwMode="auto">
          <a:xfrm>
            <a:off x="782706" y="7740352"/>
            <a:ext cx="702078" cy="960107"/>
          </a:xfrm>
          <a:prstGeom prst="rect">
            <a:avLst/>
          </a:prstGeom>
          <a:noFill/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57166" y="214282"/>
            <a:ext cx="6500834" cy="9233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Что такое новый год?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Что такое Новый год?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Это все наоборот: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Елки в комнате растут,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Белки шишек не грызут,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Зайцы рядом с волком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На колючей елке!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Дождик тоже не простой,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Новый год он золотой,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Блещет что есть мочи,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Никого не мочит,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Даже Дедушка Мороз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Никому не щиплет нос.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Е. Михайлова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Дед Мороз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Я Мороз, Красный нос,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 белой бородою.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Ущипну — так до слез!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Не шути со мною.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Для чего, почему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Должен я сердиться?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Я пришел к вам, друзья,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Чтобы веселиться!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Новый год, Новый год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 вами я встречаю,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 новым годом всех вас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Я и поздравляю.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Э. Богуславская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«Рассказали новость волки…»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Рассказали новость волки,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Принесла сорока весть,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Что в лесу дремучем елка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Разукрашенная есть!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Услыхали новость звери,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Побежали по лесам.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Каждый хочет сам проверить,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Посмотреть на елку сам.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Для кого, зачем, откуда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Появилось это чудо?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Елку кто сюда принес?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Уж не сам ли Дед Мороз?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Есть ли время разбираться,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Кто принес, зачем убрал?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Ах, лисицы, белки, зайцы,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Открывайте шумный бал!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А. Кузнецова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161</Words>
  <Application>Microsoft Office PowerPoint</Application>
  <PresentationFormat>Экран (4:3)</PresentationFormat>
  <Paragraphs>101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Салагаева</dc:creator>
  <cp:lastModifiedBy>для всех</cp:lastModifiedBy>
  <cp:revision>25</cp:revision>
  <dcterms:created xsi:type="dcterms:W3CDTF">2013-12-13T18:44:04Z</dcterms:created>
  <dcterms:modified xsi:type="dcterms:W3CDTF">2016-12-22T18:55:50Z</dcterms:modified>
</cp:coreProperties>
</file>